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4696" autoAdjust="0"/>
  </p:normalViewPr>
  <p:slideViewPr>
    <p:cSldViewPr>
      <p:cViewPr varScale="1">
        <p:scale>
          <a:sx n="104" d="100"/>
          <a:sy n="104" d="100"/>
        </p:scale>
        <p:origin x="-174" y="-90"/>
      </p:cViewPr>
      <p:guideLst>
        <p:guide orient="horz" pos="2160"/>
        <p:guide pos="2880"/>
      </p:guideLst>
    </p:cSldViewPr>
  </p:slideViewPr>
  <p:outlineViewPr>
    <p:cViewPr>
      <p:scale>
        <a:sx n="33" d="100"/>
        <a:sy n="33" d="100"/>
      </p:scale>
      <p:origin x="294"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3" d="100"/>
          <a:sy n="73" d="100"/>
        </p:scale>
        <p:origin x="-1836" y="-11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2D03DF-41EB-483E-938A-45C9016F4975}" type="datetimeFigureOut">
              <a:rPr lang="tr-TR" smtClean="0"/>
              <a:pPr/>
              <a:t>21.12.2012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9E6233-9F34-4463-A88F-3C5782CBFBB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A39E6233-9F34-4463-A88F-3C5782CBFBB4}"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6ECF568-CD8B-474C-83DA-6BD9A358C1D4}" type="datetime1">
              <a:rPr lang="tr-TR" smtClean="0"/>
              <a:pPr/>
              <a:t>21.12.2012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3AE2CF9-11A2-49D4-8C3B-8AABA229A12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1E3A50E-1454-4706-B038-0BB9FCDE0AD9}" type="datetime1">
              <a:rPr lang="tr-TR" smtClean="0"/>
              <a:pPr/>
              <a:t>21.12.2012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3AE2CF9-11A2-49D4-8C3B-8AABA229A12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A71F666-025D-4762-9D62-E8F2A020C943}" type="datetime1">
              <a:rPr lang="tr-TR" smtClean="0"/>
              <a:pPr/>
              <a:t>21.12.2012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3AE2CF9-11A2-49D4-8C3B-8AABA229A12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E02ECA4-7FBC-44D8-B144-B73B29D5591D}" type="datetime1">
              <a:rPr lang="tr-TR" smtClean="0"/>
              <a:pPr/>
              <a:t>21.12.2012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3AE2CF9-11A2-49D4-8C3B-8AABA229A12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E524777-7CF7-4A1F-8678-F5742B0D3559}" type="datetime1">
              <a:rPr lang="tr-TR" smtClean="0"/>
              <a:pPr/>
              <a:t>21.12.2012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3AE2CF9-11A2-49D4-8C3B-8AABA229A12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D4DDD79-C1B9-44BE-ADF2-625CE0616D74}" type="datetime1">
              <a:rPr lang="tr-TR" smtClean="0"/>
              <a:pPr/>
              <a:t>21.12.2012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3AE2CF9-11A2-49D4-8C3B-8AABA229A12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FCE3F0B-124E-4DAF-9DCF-19743609C2E1}" type="datetime1">
              <a:rPr lang="tr-TR" smtClean="0"/>
              <a:pPr/>
              <a:t>21.12.2012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3AE2CF9-11A2-49D4-8C3B-8AABA229A12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3B0649D-0EA0-46CD-B508-9F9F1ED6EBC2}" type="datetime1">
              <a:rPr lang="tr-TR" smtClean="0"/>
              <a:pPr/>
              <a:t>21.12.2012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3AE2CF9-11A2-49D4-8C3B-8AABA229A12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0E53A96-0F3C-423C-9841-DB5E336C3705}" type="datetime1">
              <a:rPr lang="tr-TR" smtClean="0"/>
              <a:pPr/>
              <a:t>21.12.2012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3AE2CF9-11A2-49D4-8C3B-8AABA229A12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F13B594-90D9-4409-8929-6A545D4B06DE}" type="datetime1">
              <a:rPr lang="tr-TR" smtClean="0"/>
              <a:pPr/>
              <a:t>21.12.2012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3AE2CF9-11A2-49D4-8C3B-8AABA229A12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ACE048E-5A59-4B50-8BC0-8374B4286183}" type="datetime1">
              <a:rPr lang="tr-TR" smtClean="0"/>
              <a:pPr/>
              <a:t>21.12.2012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3AE2CF9-11A2-49D4-8C3B-8AABA229A12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03608D-FE1C-4A1D-8A25-F1C05C12DEC9}" type="datetime1">
              <a:rPr lang="tr-TR" smtClean="0"/>
              <a:pPr/>
              <a:t>21.12.2012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2CF9-11A2-49D4-8C3B-8AABA229A12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www.meb.gov.tr/webmaster/mebwebmaster/MEBlogo.jp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meb.gov.tr/webmaster/mebwebmaster/MEBlogo.jpg"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www.meb.gov.tr/webmaster/mebwebmaster/MEBlogo.jpg"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hyperlink" Target="http://www.meb.gov.tr/webmaster/mebwebmaster/MEBlogo.jpg"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hyperlink" Target="http://www.meb.gov.tr/webmaster/mebwebmaster/MEBlogo.jpg"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440507@meb.k12.tr" TargetMode="External"/><Relationship Id="rId1" Type="http://schemas.openxmlformats.org/officeDocument/2006/relationships/slideLayout" Target="../slideLayouts/slideLayout8.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www.meb.gov.tr/webmaster/mebwebmaster/MEBlogo.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142844" y="142852"/>
            <a:ext cx="8858312" cy="714380"/>
          </a:xfrm>
          <a:blipFill>
            <a:blip r:embed="rId3" cstate="print"/>
            <a:tile tx="0" ty="0" sx="100000" sy="100000" flip="none" algn="tl"/>
          </a:blipFill>
        </p:spPr>
        <p:style>
          <a:lnRef idx="2">
            <a:schemeClr val="accent1"/>
          </a:lnRef>
          <a:fillRef idx="1">
            <a:schemeClr val="lt1"/>
          </a:fillRef>
          <a:effectRef idx="0">
            <a:schemeClr val="accent1"/>
          </a:effectRef>
          <a:fontRef idx="minor">
            <a:schemeClr val="dk1"/>
          </a:fontRef>
        </p:style>
        <p:txBody>
          <a:bodyPr>
            <a:normAutofit/>
          </a:bodyPr>
          <a:lstStyle/>
          <a:p>
            <a:r>
              <a:rPr lang="tr-TR" sz="1800" b="1" dirty="0" smtClean="0">
                <a:latin typeface="Arial" pitchFamily="34" charset="0"/>
                <a:cs typeface="Arial" pitchFamily="34" charset="0"/>
              </a:rPr>
              <a:t>SİNOP AYANCIK İMAM HATİP LİSESİ </a:t>
            </a:r>
            <a:r>
              <a:rPr lang="tr-TR" sz="1800" dirty="0" smtClean="0">
                <a:latin typeface="Arial" pitchFamily="34" charset="0"/>
                <a:cs typeface="Arial" pitchFamily="34" charset="0"/>
              </a:rPr>
              <a:t/>
            </a:r>
            <a:br>
              <a:rPr lang="tr-TR" sz="1800" dirty="0" smtClean="0">
                <a:latin typeface="Arial" pitchFamily="34" charset="0"/>
                <a:cs typeface="Arial" pitchFamily="34" charset="0"/>
              </a:rPr>
            </a:br>
            <a:r>
              <a:rPr lang="tr-TR" sz="1800" b="1" dirty="0" smtClean="0">
                <a:latin typeface="Arial" pitchFamily="34" charset="0"/>
                <a:cs typeface="Arial" pitchFamily="34" charset="0"/>
              </a:rPr>
              <a:t>KAMU HİZMET STANDARTLARI TABLOSU</a:t>
            </a:r>
            <a:endParaRPr lang="tr-TR" sz="1800" dirty="0">
              <a:latin typeface="Arial" pitchFamily="34" charset="0"/>
              <a:cs typeface="Arial" pitchFamily="34" charset="0"/>
            </a:endParaRPr>
          </a:p>
        </p:txBody>
      </p:sp>
      <p:graphicFrame>
        <p:nvGraphicFramePr>
          <p:cNvPr id="6" name="5 İçerik Yer Tutucusu"/>
          <p:cNvGraphicFramePr>
            <a:graphicFrameLocks noGrp="1"/>
          </p:cNvGraphicFramePr>
          <p:nvPr>
            <p:ph idx="1"/>
          </p:nvPr>
        </p:nvGraphicFramePr>
        <p:xfrm>
          <a:off x="142843" y="928670"/>
          <a:ext cx="8858314" cy="5786478"/>
        </p:xfrm>
        <a:graphic>
          <a:graphicData uri="http://schemas.openxmlformats.org/drawingml/2006/table">
            <a:tbl>
              <a:tblPr firstRow="1" bandRow="1">
                <a:tableStyleId>{5C22544A-7EE6-4342-B048-85BDC9FD1C3A}</a:tableStyleId>
              </a:tblPr>
              <a:tblGrid>
                <a:gridCol w="428629"/>
                <a:gridCol w="1770557"/>
                <a:gridCol w="4771290"/>
                <a:gridCol w="1887838"/>
              </a:tblGrid>
              <a:tr h="1498657">
                <a:tc>
                  <a:txBody>
                    <a:bodyPr/>
                    <a:lstStyle/>
                    <a:p>
                      <a:pPr marL="71755" marR="71755">
                        <a:spcAft>
                          <a:spcPts val="0"/>
                        </a:spcAft>
                      </a:pPr>
                      <a:r>
                        <a:rPr lang="tr-TR" sz="1800" b="1" dirty="0" smtClean="0">
                          <a:latin typeface="Arial"/>
                          <a:ea typeface="Times New Roman"/>
                          <a:cs typeface="Times New Roman"/>
                        </a:rPr>
                        <a:t>   SIRA </a:t>
                      </a:r>
                      <a:r>
                        <a:rPr lang="tr-TR" sz="1800" b="1" dirty="0">
                          <a:latin typeface="Arial"/>
                          <a:ea typeface="Times New Roman"/>
                          <a:cs typeface="Times New Roman"/>
                        </a:rPr>
                        <a:t>NO</a:t>
                      </a:r>
                      <a:endParaRPr lang="tr-TR" sz="1200" dirty="0">
                        <a:latin typeface="Times New Roman"/>
                        <a:ea typeface="Times New Roman"/>
                        <a:cs typeface="Times New Roman"/>
                      </a:endParaRPr>
                    </a:p>
                  </a:txBody>
                  <a:tcPr marL="68580" marR="68580" marT="0" marB="0" vert="vert270"/>
                </a:tc>
                <a:tc>
                  <a:txBody>
                    <a:bodyPr/>
                    <a:lstStyle/>
                    <a:p>
                      <a:pPr>
                        <a:spcAft>
                          <a:spcPts val="0"/>
                        </a:spcAft>
                      </a:pPr>
                      <a:endParaRPr lang="tr-TR" sz="1200" dirty="0">
                        <a:latin typeface="Times New Roman"/>
                        <a:ea typeface="Times New Roman"/>
                        <a:cs typeface="Times New Roman"/>
                      </a:endParaRPr>
                    </a:p>
                    <a:p>
                      <a:pPr>
                        <a:spcAft>
                          <a:spcPts val="0"/>
                        </a:spcAft>
                      </a:pPr>
                      <a:r>
                        <a:rPr lang="tr-TR" sz="1800" b="1" dirty="0">
                          <a:latin typeface="Arial"/>
                          <a:ea typeface="Times New Roman"/>
                          <a:cs typeface="Times New Roman"/>
                        </a:rPr>
                        <a:t>HİZMET  ADI</a:t>
                      </a:r>
                      <a:endParaRPr lang="tr-TR" sz="1200" dirty="0">
                        <a:latin typeface="Times New Roman"/>
                        <a:ea typeface="Times New Roman"/>
                        <a:cs typeface="Times New Roman"/>
                      </a:endParaRPr>
                    </a:p>
                  </a:txBody>
                  <a:tcPr marL="68580" marR="68580" marT="0" marB="0"/>
                </a:tc>
                <a:tc>
                  <a:txBody>
                    <a:bodyPr/>
                    <a:lstStyle/>
                    <a:p>
                      <a:pPr>
                        <a:spcAft>
                          <a:spcPts val="0"/>
                        </a:spcAft>
                      </a:pPr>
                      <a:endParaRPr lang="tr-TR" sz="1200" dirty="0">
                        <a:latin typeface="Times New Roman"/>
                        <a:ea typeface="Times New Roman"/>
                        <a:cs typeface="Times New Roman"/>
                      </a:endParaRPr>
                    </a:p>
                    <a:p>
                      <a:pPr>
                        <a:spcAft>
                          <a:spcPts val="0"/>
                        </a:spcAft>
                      </a:pPr>
                      <a:r>
                        <a:rPr lang="tr-TR" sz="1800" b="1" dirty="0" smtClean="0">
                          <a:latin typeface="Arial"/>
                          <a:ea typeface="Times New Roman"/>
                          <a:cs typeface="Times New Roman"/>
                        </a:rPr>
                        <a:t>İSTENEN </a:t>
                      </a:r>
                      <a:r>
                        <a:rPr lang="tr-TR" sz="1800" b="1" dirty="0">
                          <a:latin typeface="Arial"/>
                          <a:ea typeface="Times New Roman"/>
                          <a:cs typeface="Times New Roman"/>
                        </a:rPr>
                        <a:t>BELGELER</a:t>
                      </a:r>
                      <a:endParaRPr lang="tr-TR" sz="1200" dirty="0">
                        <a:latin typeface="Times New Roman"/>
                        <a:ea typeface="Times New Roman"/>
                        <a:cs typeface="Times New Roman"/>
                      </a:endParaRPr>
                    </a:p>
                  </a:txBody>
                  <a:tcPr marL="68580" marR="68580" marT="0" marB="0"/>
                </a:tc>
                <a:tc>
                  <a:txBody>
                    <a:bodyPr/>
                    <a:lstStyle/>
                    <a:p>
                      <a:pPr algn="ctr">
                        <a:spcAft>
                          <a:spcPts val="0"/>
                        </a:spcAft>
                      </a:pPr>
                      <a:r>
                        <a:rPr lang="tr-TR" sz="1800" b="1" dirty="0">
                          <a:latin typeface="Arial"/>
                          <a:ea typeface="Times New Roman"/>
                          <a:cs typeface="Times New Roman"/>
                        </a:rPr>
                        <a:t>HİZMETİN TAMAMLANMA SÜRESİ</a:t>
                      </a:r>
                      <a:endParaRPr lang="tr-TR" sz="1200" dirty="0">
                        <a:latin typeface="Times New Roman"/>
                        <a:ea typeface="Times New Roman"/>
                        <a:cs typeface="Times New Roman"/>
                      </a:endParaRPr>
                    </a:p>
                    <a:p>
                      <a:pPr algn="ctr">
                        <a:spcAft>
                          <a:spcPts val="0"/>
                        </a:spcAft>
                      </a:pPr>
                      <a:r>
                        <a:rPr lang="tr-TR" sz="1800" b="1" dirty="0">
                          <a:latin typeface="Arial"/>
                          <a:ea typeface="Times New Roman"/>
                          <a:cs typeface="Times New Roman"/>
                        </a:rPr>
                        <a:t>(EN GEÇ)</a:t>
                      </a:r>
                      <a:endParaRPr lang="tr-TR" sz="1200" dirty="0">
                        <a:latin typeface="Times New Roman"/>
                        <a:ea typeface="Times New Roman"/>
                        <a:cs typeface="Times New Roman"/>
                      </a:endParaRPr>
                    </a:p>
                  </a:txBody>
                  <a:tcPr marL="68580" marR="68580" marT="0" marB="0"/>
                </a:tc>
              </a:tr>
              <a:tr h="832586">
                <a:tc>
                  <a:txBody>
                    <a:bodyPr/>
                    <a:lstStyle/>
                    <a:p>
                      <a:pPr algn="ctr">
                        <a:spcAft>
                          <a:spcPts val="0"/>
                        </a:spcAft>
                      </a:pPr>
                      <a:endParaRPr lang="tr-TR" sz="1400" b="1" dirty="0" smtClean="0">
                        <a:latin typeface="Arial"/>
                        <a:ea typeface="Times New Roman"/>
                        <a:cs typeface="Times New Roman"/>
                      </a:endParaRPr>
                    </a:p>
                    <a:p>
                      <a:pPr algn="ctr">
                        <a:spcAft>
                          <a:spcPts val="0"/>
                        </a:spcAft>
                      </a:pPr>
                      <a:r>
                        <a:rPr lang="tr-TR" sz="1400" b="1" dirty="0" smtClean="0">
                          <a:latin typeface="Arial"/>
                          <a:ea typeface="Times New Roman"/>
                          <a:cs typeface="Times New Roman"/>
                        </a:rPr>
                        <a:t>1</a:t>
                      </a:r>
                      <a:endParaRPr lang="tr-TR" sz="1200" b="1" dirty="0">
                        <a:latin typeface="Times New Roman"/>
                        <a:ea typeface="Times New Roman"/>
                        <a:cs typeface="Times New Roman"/>
                      </a:endParaRPr>
                    </a:p>
                  </a:txBody>
                  <a:tcPr marL="68580" marR="68580" marT="0" marB="0"/>
                </a:tc>
                <a:tc>
                  <a:txBody>
                    <a:bodyPr/>
                    <a:lstStyle/>
                    <a:p>
                      <a:pPr>
                        <a:spcAft>
                          <a:spcPts val="0"/>
                        </a:spcAft>
                      </a:pPr>
                      <a:endParaRPr lang="tr-TR" sz="1200" dirty="0">
                        <a:latin typeface="Times New Roman"/>
                        <a:ea typeface="Times New Roman"/>
                        <a:cs typeface="Times New Roman"/>
                      </a:endParaRPr>
                    </a:p>
                    <a:p>
                      <a:pPr>
                        <a:spcAft>
                          <a:spcPts val="0"/>
                        </a:spcAft>
                      </a:pPr>
                      <a:r>
                        <a:rPr lang="tr-TR" sz="1400" b="1" dirty="0">
                          <a:latin typeface="Arial"/>
                          <a:ea typeface="Times New Roman"/>
                          <a:cs typeface="Times New Roman"/>
                        </a:rPr>
                        <a:t>Öğrenci Kayıt İşlemleri</a:t>
                      </a:r>
                      <a:endParaRPr lang="tr-TR" sz="1200" dirty="0">
                        <a:latin typeface="Times New Roman"/>
                        <a:ea typeface="Times New Roman"/>
                        <a:cs typeface="Times New Roman"/>
                      </a:endParaRPr>
                    </a:p>
                  </a:txBody>
                  <a:tcPr marL="68580" marR="68580" marT="0" marB="0"/>
                </a:tc>
                <a:tc>
                  <a:txBody>
                    <a:bodyPr/>
                    <a:lstStyle/>
                    <a:p>
                      <a:pPr>
                        <a:spcAft>
                          <a:spcPts val="0"/>
                        </a:spcAft>
                      </a:pPr>
                      <a:endParaRPr lang="tr-TR" sz="1400" dirty="0" smtClean="0">
                        <a:latin typeface="Arial"/>
                        <a:ea typeface="Times New Roman"/>
                        <a:cs typeface="Times New Roman"/>
                      </a:endParaRPr>
                    </a:p>
                    <a:p>
                      <a:pPr>
                        <a:spcAft>
                          <a:spcPts val="0"/>
                        </a:spcAft>
                      </a:pPr>
                      <a:r>
                        <a:rPr lang="tr-TR" sz="1400" dirty="0" smtClean="0">
                          <a:latin typeface="Arial"/>
                          <a:ea typeface="Times New Roman"/>
                          <a:cs typeface="Times New Roman"/>
                        </a:rPr>
                        <a:t>1.T.C </a:t>
                      </a:r>
                      <a:r>
                        <a:rPr lang="tr-TR" sz="1400" dirty="0">
                          <a:latin typeface="Arial"/>
                          <a:ea typeface="Times New Roman"/>
                          <a:cs typeface="Times New Roman"/>
                        </a:rPr>
                        <a:t>Kimlik Numarası Olan Nüfus Cüzdanı</a:t>
                      </a:r>
                      <a:endParaRPr lang="tr-TR" sz="1200" dirty="0">
                        <a:latin typeface="Times New Roman"/>
                        <a:ea typeface="Times New Roman"/>
                        <a:cs typeface="Times New Roman"/>
                      </a:endParaRPr>
                    </a:p>
                  </a:txBody>
                  <a:tcPr marL="68580" marR="68580" marT="0" marB="0"/>
                </a:tc>
                <a:tc>
                  <a:txBody>
                    <a:bodyPr/>
                    <a:lstStyle/>
                    <a:p>
                      <a:pPr algn="ctr">
                        <a:spcAft>
                          <a:spcPts val="0"/>
                        </a:spcAft>
                      </a:pPr>
                      <a:endParaRPr lang="tr-TR" sz="1200" dirty="0">
                        <a:latin typeface="Times New Roman"/>
                        <a:ea typeface="Times New Roman"/>
                        <a:cs typeface="Times New Roman"/>
                      </a:endParaRPr>
                    </a:p>
                    <a:p>
                      <a:pPr algn="ctr">
                        <a:spcAft>
                          <a:spcPts val="0"/>
                        </a:spcAft>
                      </a:pPr>
                      <a:endParaRPr lang="tr-TR" sz="1400" b="1" dirty="0" smtClean="0">
                        <a:latin typeface="Arial"/>
                        <a:ea typeface="Times New Roman"/>
                        <a:cs typeface="Times New Roman"/>
                      </a:endParaRPr>
                    </a:p>
                    <a:p>
                      <a:pPr algn="ctr">
                        <a:spcAft>
                          <a:spcPts val="0"/>
                        </a:spcAft>
                      </a:pPr>
                      <a:r>
                        <a:rPr lang="tr-TR" sz="1400" b="1" dirty="0" smtClean="0">
                          <a:latin typeface="Arial"/>
                          <a:ea typeface="Times New Roman"/>
                          <a:cs typeface="Times New Roman"/>
                        </a:rPr>
                        <a:t>20 </a:t>
                      </a:r>
                      <a:r>
                        <a:rPr lang="tr-TR" sz="1400" b="1" dirty="0" err="1">
                          <a:latin typeface="Arial"/>
                          <a:ea typeface="Times New Roman"/>
                          <a:cs typeface="Times New Roman"/>
                        </a:rPr>
                        <a:t>Dk</a:t>
                      </a:r>
                      <a:endParaRPr lang="tr-TR" sz="1200" dirty="0">
                        <a:latin typeface="Times New Roman"/>
                        <a:ea typeface="Times New Roman"/>
                        <a:cs typeface="Times New Roman"/>
                      </a:endParaRPr>
                    </a:p>
                  </a:txBody>
                  <a:tcPr marL="68580" marR="68580" marT="0" marB="0"/>
                </a:tc>
              </a:tr>
              <a:tr h="832586">
                <a:tc>
                  <a:txBody>
                    <a:bodyPr/>
                    <a:lstStyle/>
                    <a:p>
                      <a:pPr algn="ctr">
                        <a:spcAft>
                          <a:spcPts val="0"/>
                        </a:spcAft>
                      </a:pPr>
                      <a:endParaRPr lang="tr-TR" sz="1400" b="1" dirty="0" smtClean="0">
                        <a:latin typeface="Arial"/>
                        <a:ea typeface="Times New Roman"/>
                        <a:cs typeface="Times New Roman"/>
                      </a:endParaRPr>
                    </a:p>
                    <a:p>
                      <a:pPr algn="ctr">
                        <a:spcAft>
                          <a:spcPts val="0"/>
                        </a:spcAft>
                      </a:pPr>
                      <a:r>
                        <a:rPr lang="tr-TR" sz="1400" b="1" dirty="0" smtClean="0">
                          <a:latin typeface="Arial"/>
                          <a:ea typeface="Times New Roman"/>
                          <a:cs typeface="Times New Roman"/>
                        </a:rPr>
                        <a:t>2</a:t>
                      </a:r>
                      <a:endParaRPr lang="tr-TR" sz="1200" b="1" dirty="0">
                        <a:latin typeface="Times New Roman"/>
                        <a:ea typeface="Times New Roman"/>
                        <a:cs typeface="Times New Roman"/>
                      </a:endParaRPr>
                    </a:p>
                  </a:txBody>
                  <a:tcPr marL="68580" marR="68580" marT="0" marB="0"/>
                </a:tc>
                <a:tc>
                  <a:txBody>
                    <a:bodyPr/>
                    <a:lstStyle/>
                    <a:p>
                      <a:pPr>
                        <a:spcAft>
                          <a:spcPts val="0"/>
                        </a:spcAft>
                      </a:pPr>
                      <a:endParaRPr lang="tr-TR" sz="1200" dirty="0">
                        <a:latin typeface="Times New Roman"/>
                        <a:ea typeface="Times New Roman"/>
                        <a:cs typeface="Times New Roman"/>
                      </a:endParaRPr>
                    </a:p>
                    <a:p>
                      <a:pPr>
                        <a:spcAft>
                          <a:spcPts val="0"/>
                        </a:spcAft>
                      </a:pPr>
                      <a:r>
                        <a:rPr lang="tr-TR" sz="1400" b="1" dirty="0">
                          <a:latin typeface="Arial"/>
                          <a:ea typeface="Times New Roman"/>
                          <a:cs typeface="Times New Roman"/>
                        </a:rPr>
                        <a:t>Öğrenci Nakil İşlemleri</a:t>
                      </a:r>
                      <a:endParaRPr lang="tr-TR" sz="1200" dirty="0">
                        <a:latin typeface="Times New Roman"/>
                        <a:ea typeface="Times New Roman"/>
                        <a:cs typeface="Times New Roman"/>
                      </a:endParaRPr>
                    </a:p>
                  </a:txBody>
                  <a:tcPr marL="68580" marR="68580" marT="0" marB="0"/>
                </a:tc>
                <a:tc>
                  <a:txBody>
                    <a:bodyPr/>
                    <a:lstStyle/>
                    <a:p>
                      <a:pPr>
                        <a:spcAft>
                          <a:spcPts val="0"/>
                        </a:spcAft>
                      </a:pPr>
                      <a:endParaRPr lang="tr-TR" sz="1400" dirty="0" smtClean="0">
                        <a:latin typeface="Arial"/>
                        <a:ea typeface="Times New Roman"/>
                        <a:cs typeface="Times New Roman"/>
                      </a:endParaRPr>
                    </a:p>
                    <a:p>
                      <a:pPr>
                        <a:spcAft>
                          <a:spcPts val="0"/>
                        </a:spcAft>
                      </a:pPr>
                      <a:r>
                        <a:rPr lang="tr-TR" sz="1400" dirty="0" smtClean="0">
                          <a:latin typeface="Arial"/>
                          <a:ea typeface="Times New Roman"/>
                          <a:cs typeface="Times New Roman"/>
                        </a:rPr>
                        <a:t>1.Veli </a:t>
                      </a:r>
                      <a:r>
                        <a:rPr lang="tr-TR" sz="1400" dirty="0">
                          <a:latin typeface="Arial"/>
                          <a:ea typeface="Times New Roman"/>
                          <a:cs typeface="Times New Roman"/>
                        </a:rPr>
                        <a:t>Dilekçesi</a:t>
                      </a:r>
                      <a:br>
                        <a:rPr lang="tr-TR" sz="1400" dirty="0">
                          <a:latin typeface="Arial"/>
                          <a:ea typeface="Times New Roman"/>
                          <a:cs typeface="Times New Roman"/>
                        </a:rPr>
                      </a:br>
                      <a:r>
                        <a:rPr lang="tr-TR" sz="1400" dirty="0">
                          <a:latin typeface="Arial"/>
                          <a:ea typeface="Times New Roman"/>
                          <a:cs typeface="Times New Roman"/>
                        </a:rPr>
                        <a:t>2.TC Kimlik numarası olan nüfus cüzdanı</a:t>
                      </a:r>
                      <a:endParaRPr lang="tr-TR" sz="1200" dirty="0">
                        <a:latin typeface="Times New Roman"/>
                        <a:ea typeface="Times New Roman"/>
                        <a:cs typeface="Times New Roman"/>
                      </a:endParaRPr>
                    </a:p>
                  </a:txBody>
                  <a:tcPr marL="68580" marR="68580" marT="0" marB="0"/>
                </a:tc>
                <a:tc>
                  <a:txBody>
                    <a:bodyPr/>
                    <a:lstStyle/>
                    <a:p>
                      <a:pPr algn="ctr">
                        <a:spcAft>
                          <a:spcPts val="0"/>
                        </a:spcAft>
                      </a:pPr>
                      <a:endParaRPr lang="tr-TR" sz="1200" dirty="0">
                        <a:latin typeface="Times New Roman"/>
                        <a:ea typeface="Times New Roman"/>
                        <a:cs typeface="Times New Roman"/>
                      </a:endParaRPr>
                    </a:p>
                    <a:p>
                      <a:pPr algn="ctr">
                        <a:spcAft>
                          <a:spcPts val="0"/>
                        </a:spcAft>
                      </a:pPr>
                      <a:endParaRPr lang="tr-TR" sz="1400" b="1" dirty="0" smtClean="0">
                        <a:latin typeface="Arial"/>
                        <a:ea typeface="Times New Roman"/>
                        <a:cs typeface="Times New Roman"/>
                      </a:endParaRPr>
                    </a:p>
                    <a:p>
                      <a:pPr algn="ctr">
                        <a:spcAft>
                          <a:spcPts val="0"/>
                        </a:spcAft>
                      </a:pPr>
                      <a:r>
                        <a:rPr lang="tr-TR" sz="1400" b="1" dirty="0" smtClean="0">
                          <a:latin typeface="Arial"/>
                          <a:ea typeface="Times New Roman"/>
                          <a:cs typeface="Times New Roman"/>
                        </a:rPr>
                        <a:t>20 </a:t>
                      </a:r>
                      <a:r>
                        <a:rPr lang="tr-TR" sz="1400" b="1" dirty="0" err="1">
                          <a:latin typeface="Arial"/>
                          <a:ea typeface="Times New Roman"/>
                          <a:cs typeface="Times New Roman"/>
                        </a:rPr>
                        <a:t>Dk</a:t>
                      </a:r>
                      <a:endParaRPr lang="tr-TR" sz="1200" dirty="0">
                        <a:latin typeface="Times New Roman"/>
                        <a:ea typeface="Times New Roman"/>
                        <a:cs typeface="Times New Roman"/>
                      </a:endParaRPr>
                    </a:p>
                  </a:txBody>
                  <a:tcPr marL="68580" marR="68580" marT="0" marB="0"/>
                </a:tc>
              </a:tr>
              <a:tr h="582811">
                <a:tc>
                  <a:txBody>
                    <a:bodyPr/>
                    <a:lstStyle/>
                    <a:p>
                      <a:pPr algn="ctr">
                        <a:spcAft>
                          <a:spcPts val="0"/>
                        </a:spcAft>
                      </a:pPr>
                      <a:endParaRPr lang="tr-TR" sz="1400" b="1" dirty="0" smtClean="0">
                        <a:latin typeface="Arial"/>
                        <a:ea typeface="Times New Roman"/>
                        <a:cs typeface="Times New Roman"/>
                      </a:endParaRPr>
                    </a:p>
                    <a:p>
                      <a:pPr algn="ctr">
                        <a:spcAft>
                          <a:spcPts val="0"/>
                        </a:spcAft>
                      </a:pPr>
                      <a:r>
                        <a:rPr lang="tr-TR" sz="1400" b="1" dirty="0" smtClean="0">
                          <a:latin typeface="Arial"/>
                          <a:ea typeface="Times New Roman"/>
                          <a:cs typeface="Times New Roman"/>
                        </a:rPr>
                        <a:t>3</a:t>
                      </a:r>
                      <a:endParaRPr lang="tr-TR" sz="1200" b="1" dirty="0">
                        <a:latin typeface="Times New Roman"/>
                        <a:ea typeface="Times New Roman"/>
                        <a:cs typeface="Times New Roman"/>
                      </a:endParaRPr>
                    </a:p>
                  </a:txBody>
                  <a:tcPr marL="68580" marR="68580" marT="0" marB="0"/>
                </a:tc>
                <a:tc>
                  <a:txBody>
                    <a:bodyPr/>
                    <a:lstStyle/>
                    <a:p>
                      <a:pPr>
                        <a:spcAft>
                          <a:spcPts val="0"/>
                        </a:spcAft>
                      </a:pPr>
                      <a:r>
                        <a:rPr lang="tr-TR" sz="1400" b="1" dirty="0">
                          <a:latin typeface="Arial"/>
                          <a:ea typeface="Times New Roman"/>
                          <a:cs typeface="Times New Roman"/>
                        </a:rPr>
                        <a:t>Denklik ile Kayıt İşlemleri</a:t>
                      </a:r>
                      <a:endParaRPr lang="tr-TR" sz="1200" dirty="0">
                        <a:latin typeface="Times New Roman"/>
                        <a:ea typeface="Times New Roman"/>
                        <a:cs typeface="Times New Roman"/>
                      </a:endParaRPr>
                    </a:p>
                  </a:txBody>
                  <a:tcPr marL="68580" marR="68580" marT="0" marB="0"/>
                </a:tc>
                <a:tc>
                  <a:txBody>
                    <a:bodyPr/>
                    <a:lstStyle/>
                    <a:p>
                      <a:pPr>
                        <a:spcAft>
                          <a:spcPts val="0"/>
                        </a:spcAft>
                        <a:tabLst>
                          <a:tab pos="1352550" algn="l"/>
                        </a:tabLst>
                      </a:pPr>
                      <a:r>
                        <a:rPr lang="tr-TR" sz="1400" dirty="0" smtClean="0">
                          <a:latin typeface="Arial"/>
                          <a:ea typeface="Times New Roman"/>
                          <a:cs typeface="Times New Roman"/>
                        </a:rPr>
                        <a:t>1</a:t>
                      </a:r>
                      <a:r>
                        <a:rPr lang="tr-TR" sz="1400" dirty="0">
                          <a:latin typeface="Arial"/>
                          <a:ea typeface="Times New Roman"/>
                          <a:cs typeface="Times New Roman"/>
                        </a:rPr>
                        <a:t>. T.C Kimlik Numaralı Nüfus Cüzdanı</a:t>
                      </a:r>
                      <a:endParaRPr lang="tr-TR" sz="1200" dirty="0">
                        <a:latin typeface="Times New Roman"/>
                        <a:ea typeface="Times New Roman"/>
                        <a:cs typeface="Times New Roman"/>
                      </a:endParaRPr>
                    </a:p>
                    <a:p>
                      <a:pPr>
                        <a:spcAft>
                          <a:spcPts val="0"/>
                        </a:spcAft>
                        <a:tabLst>
                          <a:tab pos="1352550" algn="l"/>
                        </a:tabLst>
                      </a:pPr>
                      <a:r>
                        <a:rPr lang="tr-TR" sz="1400" dirty="0">
                          <a:latin typeface="Arial"/>
                          <a:ea typeface="Times New Roman"/>
                          <a:cs typeface="Times New Roman"/>
                        </a:rPr>
                        <a:t>2. Denklik Belgesi </a:t>
                      </a:r>
                      <a:endParaRPr lang="tr-TR" sz="1200" dirty="0">
                        <a:latin typeface="Times New Roman"/>
                        <a:ea typeface="Times New Roman"/>
                        <a:cs typeface="Times New Roman"/>
                      </a:endParaRPr>
                    </a:p>
                  </a:txBody>
                  <a:tcPr marL="68580" marR="68580" marT="0" marB="0"/>
                </a:tc>
                <a:tc>
                  <a:txBody>
                    <a:bodyPr/>
                    <a:lstStyle/>
                    <a:p>
                      <a:pPr algn="ctr">
                        <a:spcAft>
                          <a:spcPts val="0"/>
                        </a:spcAft>
                      </a:pPr>
                      <a:endParaRPr lang="tr-TR" sz="1200" dirty="0">
                        <a:latin typeface="Times New Roman"/>
                        <a:ea typeface="Times New Roman"/>
                        <a:cs typeface="Times New Roman"/>
                      </a:endParaRPr>
                    </a:p>
                    <a:p>
                      <a:pPr algn="ctr">
                        <a:spcAft>
                          <a:spcPts val="0"/>
                        </a:spcAft>
                      </a:pPr>
                      <a:r>
                        <a:rPr lang="tr-TR" sz="1400" b="1" dirty="0">
                          <a:latin typeface="Arial"/>
                          <a:ea typeface="Times New Roman"/>
                          <a:cs typeface="Times New Roman"/>
                        </a:rPr>
                        <a:t>20 </a:t>
                      </a:r>
                      <a:r>
                        <a:rPr lang="tr-TR" sz="1400" b="1" dirty="0" err="1">
                          <a:latin typeface="Arial"/>
                          <a:ea typeface="Times New Roman"/>
                          <a:cs typeface="Times New Roman"/>
                        </a:rPr>
                        <a:t>Dk</a:t>
                      </a:r>
                      <a:endParaRPr lang="tr-TR" sz="1200" dirty="0">
                        <a:latin typeface="Times New Roman"/>
                        <a:ea typeface="Times New Roman"/>
                        <a:cs typeface="Times New Roman"/>
                      </a:endParaRPr>
                    </a:p>
                  </a:txBody>
                  <a:tcPr marL="68580" marR="68580" marT="0" marB="0"/>
                </a:tc>
              </a:tr>
              <a:tr h="1457027">
                <a:tc>
                  <a:txBody>
                    <a:bodyPr/>
                    <a:lstStyle/>
                    <a:p>
                      <a:pPr algn="ctr">
                        <a:spcAft>
                          <a:spcPts val="0"/>
                        </a:spcAft>
                      </a:pPr>
                      <a:endParaRPr lang="tr-TR" sz="1400" b="1" dirty="0" smtClean="0">
                        <a:latin typeface="Arial"/>
                        <a:ea typeface="Times New Roman"/>
                        <a:cs typeface="Times New Roman"/>
                      </a:endParaRPr>
                    </a:p>
                    <a:p>
                      <a:pPr algn="ctr">
                        <a:spcAft>
                          <a:spcPts val="0"/>
                        </a:spcAft>
                      </a:pPr>
                      <a:endParaRPr lang="tr-TR" sz="1400" b="1" dirty="0" smtClean="0">
                        <a:latin typeface="Arial"/>
                        <a:ea typeface="Times New Roman"/>
                        <a:cs typeface="Times New Roman"/>
                      </a:endParaRPr>
                    </a:p>
                    <a:p>
                      <a:pPr algn="ctr">
                        <a:spcAft>
                          <a:spcPts val="0"/>
                        </a:spcAft>
                      </a:pPr>
                      <a:r>
                        <a:rPr lang="tr-TR" sz="1400" b="1" dirty="0" smtClean="0">
                          <a:latin typeface="Arial"/>
                          <a:ea typeface="Times New Roman"/>
                          <a:cs typeface="Times New Roman"/>
                        </a:rPr>
                        <a:t>4</a:t>
                      </a:r>
                      <a:endParaRPr lang="tr-TR" sz="1200" b="1" dirty="0">
                        <a:latin typeface="Times New Roman"/>
                        <a:ea typeface="Times New Roman"/>
                        <a:cs typeface="Times New Roman"/>
                      </a:endParaRPr>
                    </a:p>
                  </a:txBody>
                  <a:tcPr marL="68580" marR="68580" marT="0" marB="0"/>
                </a:tc>
                <a:tc>
                  <a:txBody>
                    <a:bodyPr/>
                    <a:lstStyle/>
                    <a:p>
                      <a:pPr>
                        <a:spcAft>
                          <a:spcPts val="0"/>
                        </a:spcAft>
                      </a:pPr>
                      <a:endParaRPr lang="tr-TR" sz="1200" dirty="0">
                        <a:latin typeface="Times New Roman"/>
                        <a:ea typeface="Times New Roman"/>
                        <a:cs typeface="Times New Roman"/>
                      </a:endParaRPr>
                    </a:p>
                    <a:p>
                      <a:pPr>
                        <a:spcAft>
                          <a:spcPts val="0"/>
                        </a:spcAft>
                      </a:pPr>
                      <a:r>
                        <a:rPr lang="tr-TR" sz="1400" b="1" dirty="0">
                          <a:latin typeface="Arial"/>
                          <a:ea typeface="Times New Roman"/>
                          <a:cs typeface="Times New Roman"/>
                        </a:rPr>
                        <a:t>Öğrenim Belgesi ve Diploma Kayıt Örneği </a:t>
                      </a:r>
                      <a:endParaRPr lang="tr-TR" sz="1200" dirty="0">
                        <a:latin typeface="Times New Roman"/>
                        <a:ea typeface="Times New Roman"/>
                        <a:cs typeface="Times New Roman"/>
                      </a:endParaRPr>
                    </a:p>
                  </a:txBody>
                  <a:tcPr marL="68580" marR="68580" marT="0" marB="0"/>
                </a:tc>
                <a:tc>
                  <a:txBody>
                    <a:bodyPr/>
                    <a:lstStyle/>
                    <a:p>
                      <a:pPr>
                        <a:spcAft>
                          <a:spcPts val="0"/>
                        </a:spcAft>
                      </a:pPr>
                      <a:endParaRPr lang="tr-TR" sz="1400" dirty="0" smtClean="0">
                        <a:latin typeface="Arial"/>
                        <a:ea typeface="Times New Roman"/>
                        <a:cs typeface="Times New Roman"/>
                      </a:endParaRPr>
                    </a:p>
                    <a:p>
                      <a:pPr>
                        <a:spcAft>
                          <a:spcPts val="0"/>
                        </a:spcAft>
                      </a:pPr>
                      <a:r>
                        <a:rPr lang="tr-TR" sz="1400" dirty="0" smtClean="0">
                          <a:latin typeface="Arial"/>
                          <a:ea typeface="Times New Roman"/>
                          <a:cs typeface="Times New Roman"/>
                        </a:rPr>
                        <a:t>1</a:t>
                      </a:r>
                      <a:r>
                        <a:rPr lang="tr-TR" sz="1400" dirty="0">
                          <a:latin typeface="Arial"/>
                          <a:ea typeface="Times New Roman"/>
                          <a:cs typeface="Times New Roman"/>
                        </a:rPr>
                        <a:t>. Dilekçe</a:t>
                      </a:r>
                      <a:br>
                        <a:rPr lang="tr-TR" sz="1400" dirty="0">
                          <a:latin typeface="Arial"/>
                          <a:ea typeface="Times New Roman"/>
                          <a:cs typeface="Times New Roman"/>
                        </a:rPr>
                      </a:br>
                      <a:r>
                        <a:rPr lang="tr-TR" sz="1400" dirty="0">
                          <a:latin typeface="Arial"/>
                          <a:ea typeface="Times New Roman"/>
                          <a:cs typeface="Times New Roman"/>
                        </a:rPr>
                        <a:t>2. Savaş, sel, deprem, yangın gibi nedenlerle okul kayıtları yok olmuş ise, öğrenim durumlarını kanıtlayan belge. </a:t>
                      </a:r>
                      <a:endParaRPr lang="tr-TR" sz="1200" dirty="0">
                        <a:latin typeface="Times New Roman"/>
                        <a:ea typeface="Times New Roman"/>
                        <a:cs typeface="Times New Roman"/>
                      </a:endParaRPr>
                    </a:p>
                    <a:p>
                      <a:pPr>
                        <a:spcAft>
                          <a:spcPts val="0"/>
                        </a:spcAft>
                      </a:pPr>
                      <a:r>
                        <a:rPr lang="tr-TR" sz="1400" dirty="0">
                          <a:latin typeface="Arial"/>
                          <a:ea typeface="Times New Roman"/>
                          <a:cs typeface="Times New Roman"/>
                        </a:rPr>
                        <a:t>3.TC Kimlik No</a:t>
                      </a:r>
                      <a:endParaRPr lang="tr-TR" sz="1200" dirty="0">
                        <a:latin typeface="Times New Roman"/>
                        <a:ea typeface="Times New Roman"/>
                        <a:cs typeface="Times New Roman"/>
                      </a:endParaRPr>
                    </a:p>
                  </a:txBody>
                  <a:tcPr marL="68580" marR="68580" marT="0" marB="0"/>
                </a:tc>
                <a:tc>
                  <a:txBody>
                    <a:bodyPr/>
                    <a:lstStyle/>
                    <a:p>
                      <a:pPr algn="ctr">
                        <a:spcAft>
                          <a:spcPts val="0"/>
                        </a:spcAft>
                      </a:pPr>
                      <a:endParaRPr lang="tr-TR" sz="1200" dirty="0">
                        <a:latin typeface="Times New Roman"/>
                        <a:ea typeface="Times New Roman"/>
                        <a:cs typeface="Times New Roman"/>
                      </a:endParaRPr>
                    </a:p>
                    <a:p>
                      <a:pPr algn="ctr">
                        <a:spcAft>
                          <a:spcPts val="0"/>
                        </a:spcAft>
                      </a:pPr>
                      <a:endParaRPr lang="tr-TR" sz="1400" b="1" dirty="0" smtClean="0">
                        <a:latin typeface="Arial"/>
                        <a:ea typeface="Times New Roman"/>
                        <a:cs typeface="Times New Roman"/>
                      </a:endParaRPr>
                    </a:p>
                    <a:p>
                      <a:pPr algn="ctr">
                        <a:spcAft>
                          <a:spcPts val="0"/>
                        </a:spcAft>
                      </a:pPr>
                      <a:endParaRPr lang="tr-TR" sz="1400" b="1" dirty="0" smtClean="0">
                        <a:latin typeface="Arial"/>
                        <a:ea typeface="Times New Roman"/>
                        <a:cs typeface="Times New Roman"/>
                      </a:endParaRPr>
                    </a:p>
                    <a:p>
                      <a:pPr algn="ctr">
                        <a:spcAft>
                          <a:spcPts val="0"/>
                        </a:spcAft>
                      </a:pPr>
                      <a:r>
                        <a:rPr lang="tr-TR" sz="1400" b="1" dirty="0" smtClean="0">
                          <a:latin typeface="Arial"/>
                          <a:ea typeface="Times New Roman"/>
                          <a:cs typeface="Times New Roman"/>
                        </a:rPr>
                        <a:t>20 </a:t>
                      </a:r>
                      <a:r>
                        <a:rPr lang="tr-TR" sz="1400" b="1" dirty="0" err="1">
                          <a:latin typeface="Arial"/>
                          <a:ea typeface="Times New Roman"/>
                          <a:cs typeface="Times New Roman"/>
                        </a:rPr>
                        <a:t>Dk</a:t>
                      </a:r>
                      <a:endParaRPr lang="tr-TR" sz="1200" dirty="0">
                        <a:latin typeface="Times New Roman"/>
                        <a:ea typeface="Times New Roman"/>
                        <a:cs typeface="Times New Roman"/>
                      </a:endParaRPr>
                    </a:p>
                  </a:txBody>
                  <a:tcPr marL="68580" marR="68580" marT="0" marB="0"/>
                </a:tc>
              </a:tr>
              <a:tr h="582811">
                <a:tc>
                  <a:txBody>
                    <a:bodyPr/>
                    <a:lstStyle/>
                    <a:p>
                      <a:pPr algn="ctr">
                        <a:spcAft>
                          <a:spcPts val="0"/>
                        </a:spcAft>
                      </a:pPr>
                      <a:endParaRPr lang="tr-TR" sz="1400" b="1" dirty="0" smtClean="0">
                        <a:latin typeface="Arial"/>
                        <a:ea typeface="Times New Roman"/>
                        <a:cs typeface="Times New Roman"/>
                      </a:endParaRPr>
                    </a:p>
                    <a:p>
                      <a:pPr algn="ctr">
                        <a:spcAft>
                          <a:spcPts val="0"/>
                        </a:spcAft>
                      </a:pPr>
                      <a:r>
                        <a:rPr lang="tr-TR" sz="1400" b="1" dirty="0" smtClean="0">
                          <a:latin typeface="Arial"/>
                          <a:ea typeface="Times New Roman"/>
                          <a:cs typeface="Times New Roman"/>
                        </a:rPr>
                        <a:t>5</a:t>
                      </a:r>
                      <a:endParaRPr lang="tr-TR" sz="1200" b="1" dirty="0">
                        <a:latin typeface="Times New Roman"/>
                        <a:ea typeface="Times New Roman"/>
                        <a:cs typeface="Times New Roman"/>
                      </a:endParaRPr>
                    </a:p>
                  </a:txBody>
                  <a:tcPr marL="68580" marR="68580" marT="0" marB="0"/>
                </a:tc>
                <a:tc>
                  <a:txBody>
                    <a:bodyPr/>
                    <a:lstStyle/>
                    <a:p>
                      <a:pPr>
                        <a:spcAft>
                          <a:spcPts val="0"/>
                        </a:spcAft>
                      </a:pPr>
                      <a:endParaRPr lang="tr-TR" sz="1400" b="1" dirty="0" smtClean="0">
                        <a:latin typeface="Arial"/>
                        <a:ea typeface="Times New Roman"/>
                        <a:cs typeface="Times New Roman"/>
                      </a:endParaRPr>
                    </a:p>
                    <a:p>
                      <a:pPr>
                        <a:spcAft>
                          <a:spcPts val="0"/>
                        </a:spcAft>
                      </a:pPr>
                      <a:r>
                        <a:rPr lang="tr-TR" sz="1400" b="1" dirty="0" smtClean="0">
                          <a:latin typeface="Arial"/>
                          <a:ea typeface="Times New Roman"/>
                          <a:cs typeface="Times New Roman"/>
                        </a:rPr>
                        <a:t>Öğrenci </a:t>
                      </a:r>
                      <a:r>
                        <a:rPr lang="tr-TR" sz="1400" b="1" dirty="0">
                          <a:latin typeface="Arial"/>
                          <a:ea typeface="Times New Roman"/>
                          <a:cs typeface="Times New Roman"/>
                        </a:rPr>
                        <a:t>Belgesi</a:t>
                      </a:r>
                      <a:endParaRPr lang="tr-TR" sz="1200" dirty="0">
                        <a:latin typeface="Times New Roman"/>
                        <a:ea typeface="Times New Roman"/>
                        <a:cs typeface="Times New Roman"/>
                      </a:endParaRPr>
                    </a:p>
                  </a:txBody>
                  <a:tcPr marL="68580" marR="68580" marT="0" marB="0"/>
                </a:tc>
                <a:tc>
                  <a:txBody>
                    <a:bodyPr/>
                    <a:lstStyle/>
                    <a:p>
                      <a:pPr>
                        <a:spcAft>
                          <a:spcPts val="0"/>
                        </a:spcAft>
                      </a:pPr>
                      <a:r>
                        <a:rPr lang="tr-TR" sz="1400" dirty="0" smtClean="0">
                          <a:latin typeface="Arial"/>
                          <a:ea typeface="Times New Roman"/>
                          <a:cs typeface="Times New Roman"/>
                        </a:rPr>
                        <a:t>1</a:t>
                      </a:r>
                      <a:r>
                        <a:rPr lang="tr-TR" sz="1400" dirty="0">
                          <a:latin typeface="Arial"/>
                          <a:ea typeface="Times New Roman"/>
                          <a:cs typeface="Times New Roman"/>
                        </a:rPr>
                        <a:t>. Velinin sözlü beyanı</a:t>
                      </a:r>
                      <a:endParaRPr lang="tr-TR" sz="1200" dirty="0">
                        <a:latin typeface="Times New Roman"/>
                        <a:ea typeface="Times New Roman"/>
                        <a:cs typeface="Times New Roman"/>
                      </a:endParaRPr>
                    </a:p>
                    <a:p>
                      <a:pPr>
                        <a:spcAft>
                          <a:spcPts val="0"/>
                        </a:spcAft>
                      </a:pPr>
                      <a:r>
                        <a:rPr lang="tr-TR" sz="1400" dirty="0">
                          <a:latin typeface="Arial"/>
                          <a:ea typeface="Times New Roman"/>
                          <a:cs typeface="Times New Roman"/>
                        </a:rPr>
                        <a:t>2. Öğrenci Okul </a:t>
                      </a:r>
                      <a:r>
                        <a:rPr lang="tr-TR" sz="1400" dirty="0" smtClean="0">
                          <a:latin typeface="Arial"/>
                          <a:ea typeface="Times New Roman"/>
                          <a:cs typeface="Times New Roman"/>
                        </a:rPr>
                        <a:t>Numarası</a:t>
                      </a:r>
                      <a:endParaRPr lang="tr-TR" sz="1200" dirty="0">
                        <a:latin typeface="Times New Roman"/>
                        <a:ea typeface="Times New Roman"/>
                        <a:cs typeface="Times New Roman"/>
                      </a:endParaRPr>
                    </a:p>
                  </a:txBody>
                  <a:tcPr marL="68580" marR="68580" marT="0" marB="0"/>
                </a:tc>
                <a:tc>
                  <a:txBody>
                    <a:bodyPr/>
                    <a:lstStyle/>
                    <a:p>
                      <a:pPr algn="ctr">
                        <a:spcAft>
                          <a:spcPts val="0"/>
                        </a:spcAft>
                      </a:pPr>
                      <a:endParaRPr lang="tr-TR" sz="1200" dirty="0">
                        <a:latin typeface="Times New Roman"/>
                        <a:ea typeface="Times New Roman"/>
                        <a:cs typeface="Times New Roman"/>
                      </a:endParaRPr>
                    </a:p>
                    <a:p>
                      <a:pPr algn="ctr">
                        <a:spcAft>
                          <a:spcPts val="0"/>
                        </a:spcAft>
                      </a:pPr>
                      <a:r>
                        <a:rPr lang="tr-TR" sz="1400" b="1" dirty="0">
                          <a:latin typeface="Arial"/>
                          <a:ea typeface="Times New Roman"/>
                          <a:cs typeface="Times New Roman"/>
                        </a:rPr>
                        <a:t>15 </a:t>
                      </a:r>
                      <a:r>
                        <a:rPr lang="tr-TR" sz="1400" b="1" dirty="0" err="1">
                          <a:latin typeface="Arial"/>
                          <a:ea typeface="Times New Roman"/>
                          <a:cs typeface="Times New Roman"/>
                        </a:rPr>
                        <a:t>Dk</a:t>
                      </a:r>
                      <a:endParaRPr lang="tr-TR" sz="1200" dirty="0">
                        <a:latin typeface="Times New Roman"/>
                        <a:ea typeface="Times New Roman"/>
                        <a:cs typeface="Times New Roman"/>
                      </a:endParaRPr>
                    </a:p>
                  </a:txBody>
                  <a:tcPr marL="68580" marR="68580" marT="0" marB="0"/>
                </a:tc>
              </a:tr>
            </a:tbl>
          </a:graphicData>
        </a:graphic>
      </p:graphicFrame>
      <p:pic>
        <p:nvPicPr>
          <p:cNvPr id="5" name="4 Resim" descr="http://www.meb.gov.tr/webmaster/mebwebmaster/MEBlogo_2.jpg">
            <a:hlinkClick r:id="rId4"/>
          </p:cNvPr>
          <p:cNvPicPr/>
          <p:nvPr/>
        </p:nvPicPr>
        <p:blipFill>
          <a:blip r:embed="rId5" cstate="print"/>
          <a:srcRect/>
          <a:stretch>
            <a:fillRect/>
          </a:stretch>
        </p:blipFill>
        <p:spPr bwMode="auto">
          <a:xfrm>
            <a:off x="500034" y="142852"/>
            <a:ext cx="774667" cy="642942"/>
          </a:xfrm>
          <a:prstGeom prst="rect">
            <a:avLst/>
          </a:prstGeom>
          <a:ln>
            <a:noFill/>
          </a:ln>
          <a:effectLst>
            <a:softEdge rad="112500"/>
          </a:effectLst>
        </p:spPr>
      </p:pic>
      <p:pic>
        <p:nvPicPr>
          <p:cNvPr id="7" name="6 Resim" descr="Resim 425.jpg"/>
          <p:cNvPicPr>
            <a:picLocks noChangeAspect="1"/>
          </p:cNvPicPr>
          <p:nvPr/>
        </p:nvPicPr>
        <p:blipFill>
          <a:blip r:embed="rId6" cstate="print"/>
          <a:stretch>
            <a:fillRect/>
          </a:stretch>
        </p:blipFill>
        <p:spPr>
          <a:xfrm>
            <a:off x="8460432" y="188640"/>
            <a:ext cx="504056" cy="63590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457200" y="1600200"/>
          <a:ext cx="8229600" cy="7416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dirty="0"/>
                    </a:p>
                  </a:txBody>
                  <a:tcPr/>
                </a:tc>
                <a:tc>
                  <a:txBody>
                    <a:bodyPr/>
                    <a:lstStyle/>
                    <a:p>
                      <a:endParaRPr lang="tr-TR"/>
                    </a:p>
                  </a:txBody>
                  <a:tcPr/>
                </a:tc>
              </a:tr>
              <a:tr h="370840">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dirty="0"/>
                    </a:p>
                  </a:txBody>
                  <a:tcPr/>
                </a:tc>
              </a:tr>
            </a:tbl>
          </a:graphicData>
        </a:graphic>
      </p:graphicFrame>
      <p:graphicFrame>
        <p:nvGraphicFramePr>
          <p:cNvPr id="6" name="5 İçerik Yer Tutucusu"/>
          <p:cNvGraphicFramePr>
            <a:graphicFrameLocks/>
          </p:cNvGraphicFramePr>
          <p:nvPr/>
        </p:nvGraphicFramePr>
        <p:xfrm>
          <a:off x="142845" y="928670"/>
          <a:ext cx="8858311" cy="5798379"/>
        </p:xfrm>
        <a:graphic>
          <a:graphicData uri="http://schemas.openxmlformats.org/drawingml/2006/table">
            <a:tbl>
              <a:tblPr firstRow="1" bandRow="1">
                <a:tableStyleId>{5C22544A-7EE6-4342-B048-85BDC9FD1C3A}</a:tableStyleId>
              </a:tblPr>
              <a:tblGrid>
                <a:gridCol w="369097"/>
                <a:gridCol w="1830089"/>
                <a:gridCol w="4771289"/>
                <a:gridCol w="1887836"/>
              </a:tblGrid>
              <a:tr h="1285884">
                <a:tc>
                  <a:txBody>
                    <a:bodyPr/>
                    <a:lstStyle/>
                    <a:p>
                      <a:pPr marL="71755" marR="71755">
                        <a:spcAft>
                          <a:spcPts val="0"/>
                        </a:spcAft>
                      </a:pPr>
                      <a:r>
                        <a:rPr lang="tr-TR" sz="1800" b="1" dirty="0" smtClean="0">
                          <a:latin typeface="Arial"/>
                          <a:ea typeface="Times New Roman"/>
                          <a:cs typeface="Times New Roman"/>
                        </a:rPr>
                        <a:t> SIRA </a:t>
                      </a:r>
                      <a:r>
                        <a:rPr lang="tr-TR" sz="1800" b="1" dirty="0">
                          <a:latin typeface="Arial"/>
                          <a:ea typeface="Times New Roman"/>
                          <a:cs typeface="Times New Roman"/>
                        </a:rPr>
                        <a:t>NO</a:t>
                      </a:r>
                      <a:endParaRPr lang="tr-TR" sz="1200" dirty="0">
                        <a:latin typeface="Times New Roman"/>
                        <a:ea typeface="Times New Roman"/>
                        <a:cs typeface="Times New Roman"/>
                      </a:endParaRPr>
                    </a:p>
                  </a:txBody>
                  <a:tcPr marL="68580" marR="68580" marT="0" marB="0" vert="vert270"/>
                </a:tc>
                <a:tc>
                  <a:txBody>
                    <a:bodyPr/>
                    <a:lstStyle/>
                    <a:p>
                      <a:pPr>
                        <a:spcAft>
                          <a:spcPts val="0"/>
                        </a:spcAft>
                      </a:pPr>
                      <a:endParaRPr lang="tr-TR" sz="1200" dirty="0">
                        <a:latin typeface="Times New Roman"/>
                        <a:ea typeface="Times New Roman"/>
                        <a:cs typeface="Times New Roman"/>
                      </a:endParaRPr>
                    </a:p>
                    <a:p>
                      <a:pPr>
                        <a:spcAft>
                          <a:spcPts val="0"/>
                        </a:spcAft>
                      </a:pPr>
                      <a:r>
                        <a:rPr lang="tr-TR" sz="1800" b="1" dirty="0">
                          <a:latin typeface="Arial"/>
                          <a:ea typeface="Times New Roman"/>
                          <a:cs typeface="Times New Roman"/>
                        </a:rPr>
                        <a:t>HİZMET  ADI</a:t>
                      </a:r>
                      <a:endParaRPr lang="tr-TR" sz="1200" dirty="0">
                        <a:latin typeface="Times New Roman"/>
                        <a:ea typeface="Times New Roman"/>
                        <a:cs typeface="Times New Roman"/>
                      </a:endParaRPr>
                    </a:p>
                  </a:txBody>
                  <a:tcPr marL="68580" marR="68580" marT="0" marB="0"/>
                </a:tc>
                <a:tc>
                  <a:txBody>
                    <a:bodyPr/>
                    <a:lstStyle/>
                    <a:p>
                      <a:pPr>
                        <a:spcAft>
                          <a:spcPts val="0"/>
                        </a:spcAft>
                      </a:pPr>
                      <a:endParaRPr lang="tr-TR" sz="1200" dirty="0">
                        <a:latin typeface="Times New Roman"/>
                        <a:ea typeface="Times New Roman"/>
                        <a:cs typeface="Times New Roman"/>
                      </a:endParaRPr>
                    </a:p>
                    <a:p>
                      <a:pPr>
                        <a:spcAft>
                          <a:spcPts val="0"/>
                        </a:spcAft>
                      </a:pPr>
                      <a:r>
                        <a:rPr lang="tr-TR" sz="1800" b="1" dirty="0">
                          <a:latin typeface="Arial"/>
                          <a:ea typeface="Times New Roman"/>
                          <a:cs typeface="Times New Roman"/>
                        </a:rPr>
                        <a:t>İSTENEN BELGELER</a:t>
                      </a:r>
                      <a:endParaRPr lang="tr-TR" sz="1200" dirty="0">
                        <a:latin typeface="Times New Roman"/>
                        <a:ea typeface="Times New Roman"/>
                        <a:cs typeface="Times New Roman"/>
                      </a:endParaRPr>
                    </a:p>
                  </a:txBody>
                  <a:tcPr marL="68580" marR="68580" marT="0" marB="0"/>
                </a:tc>
                <a:tc>
                  <a:txBody>
                    <a:bodyPr/>
                    <a:lstStyle/>
                    <a:p>
                      <a:pPr algn="ctr">
                        <a:spcAft>
                          <a:spcPts val="0"/>
                        </a:spcAft>
                      </a:pPr>
                      <a:r>
                        <a:rPr lang="tr-TR" sz="1800" b="1" dirty="0">
                          <a:latin typeface="Arial"/>
                          <a:ea typeface="Times New Roman"/>
                          <a:cs typeface="Times New Roman"/>
                        </a:rPr>
                        <a:t>HİZMETİN TAMAMLANMA SÜRESİ</a:t>
                      </a:r>
                      <a:endParaRPr lang="tr-TR" sz="1200" dirty="0">
                        <a:latin typeface="Times New Roman"/>
                        <a:ea typeface="Times New Roman"/>
                        <a:cs typeface="Times New Roman"/>
                      </a:endParaRPr>
                    </a:p>
                    <a:p>
                      <a:pPr algn="ctr">
                        <a:spcAft>
                          <a:spcPts val="0"/>
                        </a:spcAft>
                      </a:pPr>
                      <a:r>
                        <a:rPr lang="tr-TR" sz="1800" b="1" dirty="0">
                          <a:latin typeface="Arial"/>
                          <a:ea typeface="Times New Roman"/>
                          <a:cs typeface="Times New Roman"/>
                        </a:rPr>
                        <a:t>(EN GEÇ)</a:t>
                      </a:r>
                      <a:endParaRPr lang="tr-TR" sz="1200" dirty="0">
                        <a:latin typeface="Times New Roman"/>
                        <a:ea typeface="Times New Roman"/>
                        <a:cs typeface="Times New Roman"/>
                      </a:endParaRPr>
                    </a:p>
                  </a:txBody>
                  <a:tcPr marL="68580" marR="68580" marT="0" marB="0"/>
                </a:tc>
              </a:tr>
              <a:tr h="500066">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6</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dirty="0" smtClean="0">
                          <a:latin typeface="Arial"/>
                          <a:ea typeface="Times New Roman"/>
                          <a:cs typeface="Times New Roman"/>
                        </a:rPr>
                        <a:t>Lise </a:t>
                      </a:r>
                      <a:r>
                        <a:rPr lang="tr-TR" sz="1400" b="1" dirty="0">
                          <a:latin typeface="Arial"/>
                          <a:ea typeface="Times New Roman"/>
                          <a:cs typeface="Times New Roman"/>
                        </a:rPr>
                        <a:t>Diploması</a:t>
                      </a:r>
                      <a:endParaRPr lang="tr-TR" sz="1100" dirty="0">
                        <a:latin typeface="Calibri"/>
                        <a:ea typeface="Times New Roman"/>
                        <a:cs typeface="Times New Roman"/>
                      </a:endParaRPr>
                    </a:p>
                  </a:txBody>
                  <a:tcPr marL="68580" marR="68580" marT="0" marB="0"/>
                </a:tc>
                <a:tc>
                  <a:txBody>
                    <a:bodyPr/>
                    <a:lstStyle/>
                    <a:p>
                      <a:r>
                        <a:rPr lang="tr-TR" sz="1400" dirty="0">
                          <a:latin typeface="Arial"/>
                          <a:ea typeface="Times New Roman"/>
                          <a:cs typeface="Times New Roman"/>
                        </a:rPr>
                        <a:t>1.Sözlü Başvuru</a:t>
                      </a:r>
                      <a:endParaRPr lang="tr-TR" sz="1100" dirty="0">
                        <a:latin typeface="Calibri"/>
                        <a:ea typeface="Times New Roman"/>
                        <a:cs typeface="Times New Roman"/>
                      </a:endParaRPr>
                    </a:p>
                  </a:txBody>
                  <a:tcPr marL="68580" marR="68580" marT="0" marB="0"/>
                </a:tc>
                <a:tc>
                  <a:txBody>
                    <a:bodyPr/>
                    <a:lstStyle/>
                    <a:p>
                      <a:pPr algn="ctr"/>
                      <a:endParaRPr lang="tr-TR" sz="1400" b="1" dirty="0" smtClean="0">
                        <a:latin typeface="Arial"/>
                        <a:ea typeface="Times New Roman"/>
                        <a:cs typeface="Times New Roman"/>
                      </a:endParaRPr>
                    </a:p>
                    <a:p>
                      <a:pPr algn="ctr"/>
                      <a:r>
                        <a:rPr lang="tr-TR" sz="1400" b="1" dirty="0" smtClean="0">
                          <a:latin typeface="Arial"/>
                          <a:ea typeface="Times New Roman"/>
                          <a:cs typeface="Times New Roman"/>
                        </a:rPr>
                        <a:t>15 </a:t>
                      </a:r>
                      <a:r>
                        <a:rPr lang="tr-TR" sz="1400" b="1" dirty="0" err="1">
                          <a:latin typeface="Arial"/>
                          <a:ea typeface="Times New Roman"/>
                          <a:cs typeface="Times New Roman"/>
                        </a:rPr>
                        <a:t>Dk</a:t>
                      </a:r>
                      <a:endParaRPr lang="tr-TR" sz="1100" dirty="0">
                        <a:latin typeface="Calibri"/>
                        <a:ea typeface="Times New Roman"/>
                        <a:cs typeface="Times New Roman"/>
                      </a:endParaRPr>
                    </a:p>
                  </a:txBody>
                  <a:tcPr marL="68580" marR="68580" marT="0" marB="0"/>
                </a:tc>
              </a:tr>
              <a:tr h="750099">
                <a:tc>
                  <a:txBody>
                    <a:bodyPr/>
                    <a:lstStyle/>
                    <a:p>
                      <a:pPr algn="ctr">
                        <a:spcAft>
                          <a:spcPts val="0"/>
                        </a:spcAft>
                      </a:pPr>
                      <a:endParaRPr lang="tr-TR" sz="1400" b="1" dirty="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7</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dirty="0">
                          <a:latin typeface="Arial"/>
                          <a:ea typeface="Times New Roman"/>
                          <a:cs typeface="Times New Roman"/>
                        </a:rPr>
                        <a:t>Merkezi Sınav İşlemleri </a:t>
                      </a:r>
                      <a:r>
                        <a:rPr lang="tr-TR" sz="1400" b="1" dirty="0" smtClean="0">
                          <a:latin typeface="Arial"/>
                          <a:ea typeface="Times New Roman"/>
                          <a:cs typeface="Times New Roman"/>
                        </a:rPr>
                        <a:t>(YGS-LYS</a:t>
                      </a:r>
                      <a:r>
                        <a:rPr lang="tr-TR" sz="1400" b="1" dirty="0">
                          <a:latin typeface="Arial"/>
                          <a:ea typeface="Times New Roman"/>
                          <a:cs typeface="Times New Roman"/>
                        </a:rPr>
                        <a:t>) </a:t>
                      </a:r>
                      <a:endParaRPr lang="tr-TR" sz="1100" dirty="0">
                        <a:latin typeface="Calibri"/>
                        <a:ea typeface="Times New Roman"/>
                        <a:cs typeface="Times New Roman"/>
                      </a:endParaRPr>
                    </a:p>
                  </a:txBody>
                  <a:tcPr marL="68580" marR="68580" marT="0" marB="0"/>
                </a:tc>
                <a:tc>
                  <a:txBody>
                    <a:bodyPr/>
                    <a:lstStyle/>
                    <a:p>
                      <a:endParaRPr lang="tr-TR" sz="1400" dirty="0" smtClean="0">
                        <a:latin typeface="Arial"/>
                        <a:ea typeface="Times New Roman"/>
                        <a:cs typeface="Times New Roman"/>
                      </a:endParaRPr>
                    </a:p>
                    <a:p>
                      <a:r>
                        <a:rPr lang="tr-TR" sz="1400" dirty="0" smtClean="0">
                          <a:latin typeface="Arial"/>
                          <a:ea typeface="Times New Roman"/>
                          <a:cs typeface="Times New Roman"/>
                        </a:rPr>
                        <a:t>1</a:t>
                      </a:r>
                      <a:r>
                        <a:rPr lang="tr-TR" sz="1400" dirty="0">
                          <a:latin typeface="Arial"/>
                          <a:ea typeface="Times New Roman"/>
                          <a:cs typeface="Times New Roman"/>
                        </a:rPr>
                        <a:t>. Banka dekontu </a:t>
                      </a:r>
                      <a:endParaRPr lang="tr-TR" sz="1100" dirty="0">
                        <a:latin typeface="Calibri"/>
                        <a:ea typeface="Times New Roman"/>
                        <a:cs typeface="Times New Roman"/>
                      </a:endParaRPr>
                    </a:p>
                  </a:txBody>
                  <a:tcPr marL="68580" marR="68580" marT="0" marB="0"/>
                </a:tc>
                <a:tc>
                  <a:txBody>
                    <a:bodyPr/>
                    <a:lstStyle/>
                    <a:p>
                      <a:pPr algn="ctr"/>
                      <a:endParaRPr lang="tr-TR" sz="1400" b="1" dirty="0" smtClean="0">
                        <a:latin typeface="Arial"/>
                        <a:ea typeface="Times New Roman"/>
                        <a:cs typeface="Times New Roman"/>
                      </a:endParaRPr>
                    </a:p>
                    <a:p>
                      <a:pPr algn="ctr"/>
                      <a:r>
                        <a:rPr lang="tr-TR" sz="1400" b="1" dirty="0" smtClean="0">
                          <a:latin typeface="Arial"/>
                          <a:ea typeface="Times New Roman"/>
                          <a:cs typeface="Times New Roman"/>
                        </a:rPr>
                        <a:t>30</a:t>
                      </a:r>
                      <a:r>
                        <a:rPr lang="tr-TR" sz="1400" b="1" baseline="0" dirty="0" smtClean="0">
                          <a:latin typeface="Arial"/>
                          <a:ea typeface="Times New Roman"/>
                          <a:cs typeface="Times New Roman"/>
                        </a:rPr>
                        <a:t> </a:t>
                      </a:r>
                      <a:r>
                        <a:rPr lang="tr-TR" sz="1400" b="1" baseline="0" dirty="0" err="1" smtClean="0">
                          <a:latin typeface="Arial"/>
                          <a:ea typeface="Times New Roman"/>
                          <a:cs typeface="Times New Roman"/>
                        </a:rPr>
                        <a:t>Dk</a:t>
                      </a:r>
                      <a:endParaRPr lang="tr-TR" sz="1100" dirty="0">
                        <a:latin typeface="Calibri"/>
                        <a:ea typeface="Times New Roman"/>
                        <a:cs typeface="Times New Roman"/>
                      </a:endParaRPr>
                    </a:p>
                  </a:txBody>
                  <a:tcPr marL="68580" marR="68580" marT="0" marB="0"/>
                </a:tc>
              </a:tr>
              <a:tr h="2500330">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8</a:t>
                      </a:r>
                      <a:endParaRPr lang="tr-TR" sz="1400" b="1" dirty="0">
                        <a:latin typeface="Arial" pitchFamily="34" charset="0"/>
                        <a:ea typeface="Times New Roman"/>
                        <a:cs typeface="Arial" pitchFamily="34" charset="0"/>
                      </a:endParaRPr>
                    </a:p>
                  </a:txBody>
                  <a:tcPr marL="68580" marR="68580" marT="0" marB="0"/>
                </a:tc>
                <a:tc>
                  <a:txBody>
                    <a:bodyPr/>
                    <a:lstStyle/>
                    <a:p>
                      <a:endParaRPr lang="tr-TR" sz="1100" dirty="0">
                        <a:latin typeface="Calibri"/>
                        <a:ea typeface="Times New Roman"/>
                        <a:cs typeface="Times New Roman"/>
                      </a:endParaRPr>
                    </a:p>
                    <a:p>
                      <a:endParaRPr lang="tr-TR" sz="1400" b="1" dirty="0" smtClean="0">
                        <a:latin typeface="Arial"/>
                        <a:ea typeface="Times New Roman"/>
                        <a:cs typeface="Times New Roman"/>
                      </a:endParaRPr>
                    </a:p>
                    <a:p>
                      <a:endParaRPr lang="tr-TR" sz="1400" b="1" dirty="0" smtClean="0">
                        <a:latin typeface="Arial"/>
                        <a:ea typeface="Times New Roman"/>
                        <a:cs typeface="Times New Roman"/>
                      </a:endParaRPr>
                    </a:p>
                    <a:p>
                      <a:endParaRPr lang="tr-TR" sz="1400" b="1" dirty="0" smtClean="0">
                        <a:latin typeface="Arial"/>
                        <a:ea typeface="Times New Roman"/>
                        <a:cs typeface="Times New Roman"/>
                      </a:endParaRPr>
                    </a:p>
                    <a:p>
                      <a:r>
                        <a:rPr lang="tr-TR" sz="1400" b="1" dirty="0" smtClean="0">
                          <a:latin typeface="Arial"/>
                          <a:ea typeface="Times New Roman"/>
                          <a:cs typeface="Times New Roman"/>
                        </a:rPr>
                        <a:t>Sınav </a:t>
                      </a:r>
                      <a:r>
                        <a:rPr lang="tr-TR" sz="1400" b="1" dirty="0">
                          <a:latin typeface="Arial"/>
                          <a:ea typeface="Times New Roman"/>
                          <a:cs typeface="Times New Roman"/>
                        </a:rPr>
                        <a:t>İşlemleri (Parasız Yatılılık ve Bursluluk Sınavı)</a:t>
                      </a:r>
                      <a:endParaRPr lang="tr-TR" sz="1100" dirty="0">
                        <a:latin typeface="Calibri"/>
                        <a:ea typeface="Times New Roman"/>
                        <a:cs typeface="Times New Roman"/>
                      </a:endParaRPr>
                    </a:p>
                  </a:txBody>
                  <a:tcPr marL="68580" marR="68580" marT="0" marB="0"/>
                </a:tc>
                <a:tc>
                  <a:txBody>
                    <a:bodyPr/>
                    <a:lstStyle/>
                    <a:p>
                      <a:pPr marL="342900" indent="-342900">
                        <a:buAutoNum type="arabicPeriod"/>
                      </a:pPr>
                      <a:r>
                        <a:rPr lang="tr-TR" sz="1400" dirty="0" smtClean="0">
                          <a:latin typeface="Arial"/>
                          <a:ea typeface="Times New Roman"/>
                          <a:cs typeface="Times New Roman"/>
                        </a:rPr>
                        <a:t>Öğrenci </a:t>
                      </a:r>
                      <a:r>
                        <a:rPr lang="tr-TR" sz="1400" dirty="0">
                          <a:latin typeface="Arial"/>
                          <a:ea typeface="Times New Roman"/>
                          <a:cs typeface="Times New Roman"/>
                        </a:rPr>
                        <a:t>ailesinin maddi durumunu gösterir beyanname ve ekleri </a:t>
                      </a:r>
                      <a:br>
                        <a:rPr lang="tr-TR" sz="1400" dirty="0">
                          <a:latin typeface="Arial"/>
                          <a:ea typeface="Times New Roman"/>
                          <a:cs typeface="Times New Roman"/>
                        </a:rPr>
                      </a:br>
                      <a:r>
                        <a:rPr lang="tr-TR" sz="1400" dirty="0">
                          <a:latin typeface="Arial"/>
                          <a:ea typeface="Times New Roman"/>
                          <a:cs typeface="Times New Roman"/>
                        </a:rPr>
                        <a:t>2. Öğretmen çocuğu kontenjanından başvuru yapacak öğrenciler için; öğretmen çocuğu olduğunu gösterir belge </a:t>
                      </a:r>
                      <a:br>
                        <a:rPr lang="tr-TR" sz="1400" dirty="0">
                          <a:latin typeface="Arial"/>
                          <a:ea typeface="Times New Roman"/>
                          <a:cs typeface="Times New Roman"/>
                        </a:rPr>
                      </a:br>
                      <a:r>
                        <a:rPr lang="tr-TR" sz="1400" dirty="0">
                          <a:latin typeface="Arial"/>
                          <a:ea typeface="Times New Roman"/>
                          <a:cs typeface="Times New Roman"/>
                        </a:rPr>
                        <a:t>3. </a:t>
                      </a:r>
                      <a:r>
                        <a:rPr lang="tr-TR" sz="1400" dirty="0" smtClean="0">
                          <a:latin typeface="Arial"/>
                          <a:ea typeface="Times New Roman"/>
                          <a:cs typeface="Times New Roman"/>
                        </a:rPr>
                        <a:t>4 Fotoğraf</a:t>
                      </a:r>
                      <a:r>
                        <a:rPr lang="tr-TR" sz="1400" dirty="0">
                          <a:latin typeface="Arial"/>
                          <a:ea typeface="Times New Roman"/>
                          <a:cs typeface="Times New Roman"/>
                        </a:rPr>
                        <a:t/>
                      </a:r>
                      <a:br>
                        <a:rPr lang="tr-TR" sz="1400" dirty="0">
                          <a:latin typeface="Arial"/>
                          <a:ea typeface="Times New Roman"/>
                          <a:cs typeface="Times New Roman"/>
                        </a:rPr>
                      </a:br>
                      <a:r>
                        <a:rPr lang="tr-TR" sz="1400" dirty="0">
                          <a:latin typeface="Arial"/>
                          <a:ea typeface="Times New Roman"/>
                          <a:cs typeface="Times New Roman"/>
                        </a:rPr>
                        <a:t>4. Nüfus kayıt Örneği </a:t>
                      </a:r>
                      <a:br>
                        <a:rPr lang="tr-TR" sz="1400" dirty="0">
                          <a:latin typeface="Arial"/>
                          <a:ea typeface="Times New Roman"/>
                          <a:cs typeface="Times New Roman"/>
                        </a:rPr>
                      </a:br>
                      <a:r>
                        <a:rPr lang="tr-TR" sz="1400" dirty="0">
                          <a:latin typeface="Arial"/>
                          <a:ea typeface="Times New Roman"/>
                          <a:cs typeface="Times New Roman"/>
                        </a:rPr>
                        <a:t>5. </a:t>
                      </a:r>
                      <a:r>
                        <a:rPr lang="tr-TR" sz="1400" dirty="0" smtClean="0">
                          <a:latin typeface="Arial"/>
                          <a:ea typeface="Times New Roman"/>
                          <a:cs typeface="Times New Roman"/>
                        </a:rPr>
                        <a:t>Gelir Durumu  ve Disiplin Suçu Yoktur Belgesi</a:t>
                      </a:r>
                    </a:p>
                    <a:p>
                      <a:pPr marL="228600" indent="-228600">
                        <a:buNone/>
                      </a:pPr>
                      <a:endParaRPr lang="tr-TR" sz="1100" dirty="0">
                        <a:latin typeface="Calibri"/>
                        <a:ea typeface="Times New Roman"/>
                        <a:cs typeface="Times New Roman"/>
                      </a:endParaRPr>
                    </a:p>
                  </a:txBody>
                  <a:tcPr marL="68580" marR="68580" marT="0" marB="0"/>
                </a:tc>
                <a:tc>
                  <a:txBody>
                    <a:bodyPr/>
                    <a:lstStyle/>
                    <a:p>
                      <a:pPr algn="ctr"/>
                      <a:endParaRPr lang="tr-TR" sz="1400" dirty="0">
                        <a:latin typeface="Arial"/>
                        <a:ea typeface="Times New Roman"/>
                        <a:cs typeface="Times New Roman"/>
                      </a:endParaRPr>
                    </a:p>
                    <a:p>
                      <a:pPr algn="ctr"/>
                      <a:endParaRPr lang="tr-TR" sz="1400" b="1" dirty="0" smtClean="0">
                        <a:latin typeface="Arial"/>
                        <a:ea typeface="Times New Roman"/>
                        <a:cs typeface="Times New Roman"/>
                      </a:endParaRPr>
                    </a:p>
                    <a:p>
                      <a:pPr algn="ctr"/>
                      <a:endParaRPr lang="tr-TR" sz="1400" b="1" dirty="0" smtClean="0">
                        <a:latin typeface="Arial"/>
                        <a:ea typeface="Times New Roman"/>
                        <a:cs typeface="Times New Roman"/>
                      </a:endParaRPr>
                    </a:p>
                    <a:p>
                      <a:pPr algn="ctr"/>
                      <a:endParaRPr lang="tr-TR" sz="1400" b="1" dirty="0" smtClean="0">
                        <a:latin typeface="Arial"/>
                        <a:ea typeface="Times New Roman"/>
                        <a:cs typeface="Times New Roman"/>
                      </a:endParaRPr>
                    </a:p>
                    <a:p>
                      <a:pPr algn="ctr"/>
                      <a:endParaRPr lang="tr-TR" sz="1400" b="1" dirty="0" smtClean="0">
                        <a:latin typeface="Arial"/>
                        <a:ea typeface="Times New Roman"/>
                        <a:cs typeface="Times New Roman"/>
                      </a:endParaRPr>
                    </a:p>
                    <a:p>
                      <a:pPr algn="ctr"/>
                      <a:r>
                        <a:rPr lang="tr-TR" sz="1400" b="1" dirty="0" smtClean="0">
                          <a:latin typeface="Arial"/>
                          <a:ea typeface="Times New Roman"/>
                          <a:cs typeface="Times New Roman"/>
                        </a:rPr>
                        <a:t>30</a:t>
                      </a:r>
                      <a:r>
                        <a:rPr lang="tr-TR" sz="1400" b="1" baseline="0" dirty="0" smtClean="0">
                          <a:latin typeface="Arial"/>
                          <a:ea typeface="Times New Roman"/>
                          <a:cs typeface="Times New Roman"/>
                        </a:rPr>
                        <a:t> </a:t>
                      </a:r>
                      <a:r>
                        <a:rPr lang="tr-TR" sz="1400" b="1" baseline="0" dirty="0" err="1" smtClean="0">
                          <a:latin typeface="Arial"/>
                          <a:ea typeface="Times New Roman"/>
                          <a:cs typeface="Times New Roman"/>
                        </a:rPr>
                        <a:t>Dk</a:t>
                      </a:r>
                      <a:endParaRPr lang="tr-TR" sz="1100" dirty="0">
                        <a:latin typeface="Calibri"/>
                        <a:ea typeface="Times New Roman"/>
                        <a:cs typeface="Times New Roman"/>
                      </a:endParaRPr>
                    </a:p>
                  </a:txBody>
                  <a:tcPr marL="68580" marR="68580" marT="0" marB="0"/>
                </a:tc>
              </a:tr>
              <a:tr h="750099">
                <a:tc>
                  <a:txBody>
                    <a:bodyPr/>
                    <a:lstStyle/>
                    <a:p>
                      <a:pPr algn="ctr">
                        <a:spcAft>
                          <a:spcPts val="0"/>
                        </a:spcAft>
                      </a:pPr>
                      <a:endParaRPr lang="tr-TR" sz="1400" dirty="0" smtClean="0">
                        <a:latin typeface="Arial"/>
                        <a:ea typeface="Times New Roman"/>
                        <a:cs typeface="Times New Roman"/>
                      </a:endParaRPr>
                    </a:p>
                    <a:p>
                      <a:pPr algn="ctr">
                        <a:spcAft>
                          <a:spcPts val="0"/>
                        </a:spcAft>
                      </a:pPr>
                      <a:r>
                        <a:rPr lang="tr-TR" sz="1400" dirty="0" smtClean="0">
                          <a:latin typeface="Arial"/>
                          <a:ea typeface="Times New Roman"/>
                          <a:cs typeface="Times New Roman"/>
                        </a:rPr>
                        <a:t>9</a:t>
                      </a:r>
                      <a:endParaRPr lang="tr-TR" sz="1400" dirty="0">
                        <a:latin typeface="Arial"/>
                        <a:ea typeface="Times New Roman"/>
                        <a:cs typeface="Times New Roman"/>
                      </a:endParaRPr>
                    </a:p>
                  </a:txBody>
                  <a:tcPr marL="68580" marR="68580" marT="0" marB="0"/>
                </a:tc>
                <a:tc>
                  <a:txBody>
                    <a:bodyPr/>
                    <a:lstStyle/>
                    <a:p>
                      <a:pPr>
                        <a:spcAft>
                          <a:spcPts val="0"/>
                        </a:spcAft>
                      </a:pPr>
                      <a:r>
                        <a:rPr lang="tr-TR" sz="1400" b="1" dirty="0" smtClean="0">
                          <a:latin typeface="Arial"/>
                          <a:ea typeface="Times New Roman"/>
                          <a:cs typeface="Times New Roman"/>
                        </a:rPr>
                        <a:t>YGS-LYS </a:t>
                      </a:r>
                      <a:r>
                        <a:rPr lang="tr-TR" sz="1400" b="1" dirty="0">
                          <a:latin typeface="Arial"/>
                          <a:ea typeface="Times New Roman"/>
                          <a:cs typeface="Times New Roman"/>
                        </a:rPr>
                        <a:t>İşlemleri(Başvuru tercih)</a:t>
                      </a:r>
                      <a:endParaRPr lang="tr-TR" sz="1200" dirty="0">
                        <a:latin typeface="Times New Roman"/>
                        <a:ea typeface="Times New Roman"/>
                        <a:cs typeface="Times New Roman"/>
                      </a:endParaRPr>
                    </a:p>
                  </a:txBody>
                  <a:tcPr marL="68580" marR="68580" marT="0" marB="0"/>
                </a:tc>
                <a:tc>
                  <a:txBody>
                    <a:bodyPr/>
                    <a:lstStyle/>
                    <a:p>
                      <a:pPr>
                        <a:spcAft>
                          <a:spcPts val="0"/>
                        </a:spcAft>
                      </a:pPr>
                      <a:r>
                        <a:rPr lang="tr-TR" sz="1400" dirty="0">
                          <a:latin typeface="Arial"/>
                          <a:ea typeface="Times New Roman"/>
                          <a:cs typeface="Times New Roman"/>
                        </a:rPr>
                        <a:t>1.Başvuru Formu</a:t>
                      </a:r>
                      <a:endParaRPr lang="tr-TR" sz="1200" dirty="0">
                        <a:latin typeface="Times New Roman"/>
                        <a:ea typeface="Times New Roman"/>
                        <a:cs typeface="Times New Roman"/>
                      </a:endParaRPr>
                    </a:p>
                    <a:p>
                      <a:pPr>
                        <a:spcAft>
                          <a:spcPts val="0"/>
                        </a:spcAft>
                      </a:pPr>
                      <a:r>
                        <a:rPr lang="tr-TR" sz="1400" dirty="0">
                          <a:latin typeface="Arial"/>
                          <a:ea typeface="Times New Roman"/>
                          <a:cs typeface="Times New Roman"/>
                        </a:rPr>
                        <a:t>2.Tercih Formu</a:t>
                      </a:r>
                      <a:endParaRPr lang="tr-TR" sz="1200" dirty="0">
                        <a:latin typeface="Times New Roman"/>
                        <a:ea typeface="Times New Roman"/>
                        <a:cs typeface="Times New Roman"/>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tr-TR" sz="1200" b="1" dirty="0" smtClean="0">
                        <a:latin typeface="Arial"/>
                        <a:ea typeface="Times New Roman"/>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tr-TR" sz="1200" b="1" dirty="0" smtClean="0">
                        <a:latin typeface="Arial"/>
                        <a:ea typeface="Times New Roman"/>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tr-TR" sz="1400" b="1" dirty="0" smtClean="0">
                          <a:latin typeface="Arial"/>
                          <a:ea typeface="Times New Roman"/>
                          <a:cs typeface="Times New Roman"/>
                        </a:rPr>
                        <a:t>30 </a:t>
                      </a:r>
                      <a:r>
                        <a:rPr lang="tr-TR" sz="1400" b="1" dirty="0" err="1" smtClean="0">
                          <a:latin typeface="Arial"/>
                          <a:ea typeface="Times New Roman"/>
                          <a:cs typeface="Times New Roman"/>
                        </a:rPr>
                        <a:t>Dk</a:t>
                      </a:r>
                      <a:endParaRPr lang="tr-TR" sz="1400" dirty="0" smtClean="0">
                        <a:latin typeface="+mn-lt"/>
                        <a:ea typeface="Times New Roman"/>
                        <a:cs typeface="Times New Roman"/>
                      </a:endParaRPr>
                    </a:p>
                    <a:p>
                      <a:pPr algn="ctr">
                        <a:spcAft>
                          <a:spcPts val="0"/>
                        </a:spcAft>
                      </a:pPr>
                      <a:endParaRPr lang="tr-TR" sz="1200" dirty="0">
                        <a:latin typeface="Times New Roman"/>
                        <a:ea typeface="Times New Roman"/>
                        <a:cs typeface="Times New Roman"/>
                      </a:endParaRPr>
                    </a:p>
                  </a:txBody>
                  <a:tcPr marL="68580" marR="68580" marT="0" marB="0"/>
                </a:tc>
              </a:tr>
            </a:tbl>
          </a:graphicData>
        </a:graphic>
      </p:graphicFrame>
      <p:sp>
        <p:nvSpPr>
          <p:cNvPr id="8" name="3 Başlık"/>
          <p:cNvSpPr>
            <a:spLocks noGrp="1"/>
          </p:cNvSpPr>
          <p:nvPr>
            <p:ph type="title"/>
          </p:nvPr>
        </p:nvSpPr>
        <p:spPr>
          <a:xfrm>
            <a:off x="142844" y="142852"/>
            <a:ext cx="8858312" cy="714380"/>
          </a:xfrm>
          <a:blipFill>
            <a:blip r:embed="rId2" cstate="print"/>
            <a:tile tx="0" ty="0" sx="100000" sy="100000" flip="none" algn="tl"/>
          </a:blipFill>
        </p:spPr>
        <p:style>
          <a:lnRef idx="2">
            <a:schemeClr val="accent1"/>
          </a:lnRef>
          <a:fillRef idx="1">
            <a:schemeClr val="lt1"/>
          </a:fillRef>
          <a:effectRef idx="0">
            <a:schemeClr val="accent1"/>
          </a:effectRef>
          <a:fontRef idx="minor">
            <a:schemeClr val="dk1"/>
          </a:fontRef>
        </p:style>
        <p:txBody>
          <a:bodyPr>
            <a:noAutofit/>
          </a:bodyPr>
          <a:lstStyle/>
          <a:p>
            <a:r>
              <a:rPr lang="tr-TR" sz="1800" b="1" dirty="0" smtClean="0">
                <a:latin typeface="Arial" pitchFamily="34" charset="0"/>
                <a:cs typeface="Arial" pitchFamily="34" charset="0"/>
              </a:rPr>
              <a:t>SİNOP AYANCIK İMAM HATİP LİSESİ </a:t>
            </a:r>
            <a:br>
              <a:rPr lang="tr-TR" sz="1800" b="1" dirty="0" smtClean="0">
                <a:latin typeface="Arial" pitchFamily="34" charset="0"/>
                <a:cs typeface="Arial" pitchFamily="34" charset="0"/>
              </a:rPr>
            </a:br>
            <a:r>
              <a:rPr lang="tr-TR" sz="1800" b="1" dirty="0" smtClean="0">
                <a:latin typeface="Arial" pitchFamily="34" charset="0"/>
                <a:cs typeface="Arial" pitchFamily="34" charset="0"/>
              </a:rPr>
              <a:t>KAMU </a:t>
            </a:r>
            <a:r>
              <a:rPr lang="tr-TR" sz="1800" b="1" dirty="0">
                <a:latin typeface="Arial" pitchFamily="34" charset="0"/>
                <a:cs typeface="Arial" pitchFamily="34" charset="0"/>
              </a:rPr>
              <a:t>HİZMET STANDARTLARI TABLOSU</a:t>
            </a:r>
            <a:endParaRPr lang="tr-TR" sz="1800" dirty="0">
              <a:latin typeface="Arial" pitchFamily="34" charset="0"/>
              <a:cs typeface="Arial" pitchFamily="34" charset="0"/>
            </a:endParaRPr>
          </a:p>
        </p:txBody>
      </p:sp>
      <p:pic>
        <p:nvPicPr>
          <p:cNvPr id="9" name="8 Resim" descr="http://www.meb.gov.tr/webmaster/mebwebmaster/MEBlogo_2.jpg">
            <a:hlinkClick r:id="rId3"/>
          </p:cNvPr>
          <p:cNvPicPr/>
          <p:nvPr/>
        </p:nvPicPr>
        <p:blipFill>
          <a:blip r:embed="rId4" cstate="print"/>
          <a:srcRect/>
          <a:stretch>
            <a:fillRect/>
          </a:stretch>
        </p:blipFill>
        <p:spPr bwMode="auto">
          <a:xfrm>
            <a:off x="500034" y="142852"/>
            <a:ext cx="774667" cy="642942"/>
          </a:xfrm>
          <a:prstGeom prst="rect">
            <a:avLst/>
          </a:prstGeom>
          <a:ln>
            <a:noFill/>
          </a:ln>
          <a:effectLst>
            <a:softEdge rad="112500"/>
          </a:effectLst>
        </p:spPr>
      </p:pic>
      <p:pic>
        <p:nvPicPr>
          <p:cNvPr id="7" name="6 Resim" descr="Resim 425.jpg"/>
          <p:cNvPicPr>
            <a:picLocks noChangeAspect="1"/>
          </p:cNvPicPr>
          <p:nvPr/>
        </p:nvPicPr>
        <p:blipFill>
          <a:blip r:embed="rId5" cstate="print"/>
          <a:stretch>
            <a:fillRect/>
          </a:stretch>
        </p:blipFill>
        <p:spPr>
          <a:xfrm>
            <a:off x="8460432" y="188640"/>
            <a:ext cx="504056" cy="63590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600200"/>
          <a:ext cx="8229600" cy="7416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tr-TR" dirty="0"/>
                    </a:p>
                  </a:txBody>
                  <a:tcPr/>
                </a:tc>
                <a:tc>
                  <a:txBody>
                    <a:bodyPr/>
                    <a:lstStyle/>
                    <a:p>
                      <a:endParaRPr lang="tr-TR"/>
                    </a:p>
                  </a:txBody>
                  <a:tcPr/>
                </a:tc>
                <a:tc>
                  <a:txBody>
                    <a:bodyPr/>
                    <a:lstStyle/>
                    <a:p>
                      <a:endParaRPr lang="tr-TR"/>
                    </a:p>
                  </a:txBody>
                  <a:tcPr/>
                </a:tc>
              </a:tr>
              <a:tr h="370840">
                <a:tc>
                  <a:txBody>
                    <a:bodyPr/>
                    <a:lstStyle/>
                    <a:p>
                      <a:endParaRPr lang="tr-TR"/>
                    </a:p>
                  </a:txBody>
                  <a:tcPr/>
                </a:tc>
                <a:tc>
                  <a:txBody>
                    <a:bodyPr/>
                    <a:lstStyle/>
                    <a:p>
                      <a:endParaRPr lang="tr-TR"/>
                    </a:p>
                  </a:txBody>
                  <a:tcPr/>
                </a:tc>
                <a:tc>
                  <a:txBody>
                    <a:bodyPr/>
                    <a:lstStyle/>
                    <a:p>
                      <a:endParaRPr lang="tr-TR"/>
                    </a:p>
                  </a:txBody>
                  <a:tcPr/>
                </a:tc>
              </a:tr>
            </a:tbl>
          </a:graphicData>
        </a:graphic>
      </p:graphicFrame>
      <p:graphicFrame>
        <p:nvGraphicFramePr>
          <p:cNvPr id="5" name="5 İçerik Yer Tutucusu"/>
          <p:cNvGraphicFramePr>
            <a:graphicFrameLocks/>
          </p:cNvGraphicFramePr>
          <p:nvPr/>
        </p:nvGraphicFramePr>
        <p:xfrm>
          <a:off x="142843" y="928670"/>
          <a:ext cx="8858314" cy="5857544"/>
        </p:xfrm>
        <a:graphic>
          <a:graphicData uri="http://schemas.openxmlformats.org/drawingml/2006/table">
            <a:tbl>
              <a:tblPr firstRow="1" bandRow="1">
                <a:tableStyleId>{5C22544A-7EE6-4342-B048-85BDC9FD1C3A}</a:tableStyleId>
              </a:tblPr>
              <a:tblGrid>
                <a:gridCol w="428629"/>
                <a:gridCol w="1770557"/>
                <a:gridCol w="4771290"/>
                <a:gridCol w="1887838"/>
              </a:tblGrid>
              <a:tr h="1428760">
                <a:tc>
                  <a:txBody>
                    <a:bodyPr/>
                    <a:lstStyle/>
                    <a:p>
                      <a:pPr marL="71755" marR="71755">
                        <a:spcAft>
                          <a:spcPts val="0"/>
                        </a:spcAft>
                      </a:pPr>
                      <a:r>
                        <a:rPr lang="tr-TR" sz="1800" b="1" dirty="0" smtClean="0">
                          <a:latin typeface="Arial"/>
                          <a:ea typeface="Times New Roman"/>
                          <a:cs typeface="Times New Roman"/>
                        </a:rPr>
                        <a:t>  SIRA </a:t>
                      </a:r>
                      <a:r>
                        <a:rPr lang="tr-TR" sz="1800" b="1" dirty="0">
                          <a:latin typeface="Arial"/>
                          <a:ea typeface="Times New Roman"/>
                          <a:cs typeface="Times New Roman"/>
                        </a:rPr>
                        <a:t>NO</a:t>
                      </a:r>
                      <a:endParaRPr lang="tr-TR" sz="1200" dirty="0">
                        <a:latin typeface="Times New Roman"/>
                        <a:ea typeface="Times New Roman"/>
                        <a:cs typeface="Times New Roman"/>
                      </a:endParaRPr>
                    </a:p>
                  </a:txBody>
                  <a:tcPr marL="68580" marR="68580" marT="0" marB="0" vert="vert270"/>
                </a:tc>
                <a:tc>
                  <a:txBody>
                    <a:bodyPr/>
                    <a:lstStyle/>
                    <a:p>
                      <a:pPr>
                        <a:spcAft>
                          <a:spcPts val="0"/>
                        </a:spcAft>
                      </a:pPr>
                      <a:endParaRPr lang="tr-TR" sz="1200" dirty="0">
                        <a:latin typeface="Times New Roman"/>
                        <a:ea typeface="Times New Roman"/>
                        <a:cs typeface="Times New Roman"/>
                      </a:endParaRPr>
                    </a:p>
                    <a:p>
                      <a:pPr>
                        <a:spcAft>
                          <a:spcPts val="0"/>
                        </a:spcAft>
                      </a:pPr>
                      <a:r>
                        <a:rPr lang="tr-TR" sz="1800" b="1" dirty="0">
                          <a:latin typeface="Arial"/>
                          <a:ea typeface="Times New Roman"/>
                          <a:cs typeface="Times New Roman"/>
                        </a:rPr>
                        <a:t>HİZMET  ADI</a:t>
                      </a:r>
                      <a:endParaRPr lang="tr-TR" sz="1200" dirty="0">
                        <a:latin typeface="Times New Roman"/>
                        <a:ea typeface="Times New Roman"/>
                        <a:cs typeface="Times New Roman"/>
                      </a:endParaRPr>
                    </a:p>
                  </a:txBody>
                  <a:tcPr marL="68580" marR="68580" marT="0" marB="0"/>
                </a:tc>
                <a:tc>
                  <a:txBody>
                    <a:bodyPr/>
                    <a:lstStyle/>
                    <a:p>
                      <a:pPr>
                        <a:spcAft>
                          <a:spcPts val="0"/>
                        </a:spcAft>
                      </a:pPr>
                      <a:endParaRPr lang="tr-TR" sz="1200" dirty="0">
                        <a:latin typeface="Times New Roman"/>
                        <a:ea typeface="Times New Roman"/>
                        <a:cs typeface="Times New Roman"/>
                      </a:endParaRPr>
                    </a:p>
                    <a:p>
                      <a:pPr>
                        <a:spcAft>
                          <a:spcPts val="0"/>
                        </a:spcAft>
                      </a:pPr>
                      <a:r>
                        <a:rPr lang="tr-TR" sz="1800" b="1" dirty="0">
                          <a:latin typeface="Arial"/>
                          <a:ea typeface="Times New Roman"/>
                          <a:cs typeface="Times New Roman"/>
                        </a:rPr>
                        <a:t>İSTENEN BELGELER</a:t>
                      </a:r>
                      <a:endParaRPr lang="tr-TR" sz="1200" dirty="0">
                        <a:latin typeface="Times New Roman"/>
                        <a:ea typeface="Times New Roman"/>
                        <a:cs typeface="Times New Roman"/>
                      </a:endParaRPr>
                    </a:p>
                  </a:txBody>
                  <a:tcPr marL="68580" marR="68580" marT="0" marB="0"/>
                </a:tc>
                <a:tc>
                  <a:txBody>
                    <a:bodyPr/>
                    <a:lstStyle/>
                    <a:p>
                      <a:pPr algn="ctr">
                        <a:spcAft>
                          <a:spcPts val="0"/>
                        </a:spcAft>
                      </a:pPr>
                      <a:r>
                        <a:rPr lang="tr-TR" sz="1800" b="1">
                          <a:latin typeface="Arial"/>
                          <a:ea typeface="Times New Roman"/>
                          <a:cs typeface="Times New Roman"/>
                        </a:rPr>
                        <a:t>HİZMETİN TAMAMLANMA SÜRESİ</a:t>
                      </a:r>
                      <a:endParaRPr lang="tr-TR" sz="1200">
                        <a:latin typeface="Times New Roman"/>
                        <a:ea typeface="Times New Roman"/>
                        <a:cs typeface="Times New Roman"/>
                      </a:endParaRPr>
                    </a:p>
                    <a:p>
                      <a:pPr algn="ctr">
                        <a:spcAft>
                          <a:spcPts val="0"/>
                        </a:spcAft>
                      </a:pPr>
                      <a:r>
                        <a:rPr lang="tr-TR" sz="1800" b="1">
                          <a:latin typeface="Arial"/>
                          <a:ea typeface="Times New Roman"/>
                          <a:cs typeface="Times New Roman"/>
                        </a:rPr>
                        <a:t>(EN GEÇ)</a:t>
                      </a:r>
                      <a:endParaRPr lang="tr-TR" sz="1200">
                        <a:latin typeface="Times New Roman"/>
                        <a:ea typeface="Times New Roman"/>
                        <a:cs typeface="Times New Roman"/>
                      </a:endParaRPr>
                    </a:p>
                  </a:txBody>
                  <a:tcPr marL="68580" marR="68580" marT="0" marB="0"/>
                </a:tc>
              </a:tr>
              <a:tr h="833635">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10</a:t>
                      </a:r>
                      <a:endParaRPr lang="tr-TR" sz="1400" b="1" dirty="0">
                        <a:latin typeface="Arial" pitchFamily="34" charset="0"/>
                        <a:ea typeface="Times New Roman"/>
                        <a:cs typeface="Arial" pitchFamily="34" charset="0"/>
                      </a:endParaRPr>
                    </a:p>
                  </a:txBody>
                  <a:tcPr marL="68580" marR="68580" marT="0" marB="0"/>
                </a:tc>
                <a:tc>
                  <a:txBody>
                    <a:bodyPr/>
                    <a:lstStyle/>
                    <a:p>
                      <a:pPr>
                        <a:spcAft>
                          <a:spcPts val="0"/>
                        </a:spcAft>
                      </a:pPr>
                      <a:endParaRPr lang="tr-TR" sz="1200" dirty="0">
                        <a:latin typeface="Times New Roman"/>
                        <a:ea typeface="Times New Roman"/>
                        <a:cs typeface="Times New Roman"/>
                      </a:endParaRPr>
                    </a:p>
                    <a:p>
                      <a:pPr>
                        <a:spcAft>
                          <a:spcPts val="0"/>
                        </a:spcAft>
                      </a:pPr>
                      <a:r>
                        <a:rPr lang="tr-TR" sz="1400" b="1" dirty="0">
                          <a:latin typeface="Arial"/>
                          <a:ea typeface="Times New Roman"/>
                          <a:cs typeface="Times New Roman"/>
                        </a:rPr>
                        <a:t>Öğrenci İzinleri</a:t>
                      </a:r>
                      <a:endParaRPr lang="tr-TR" sz="1200" dirty="0">
                        <a:latin typeface="Times New Roman"/>
                        <a:ea typeface="Times New Roman"/>
                        <a:cs typeface="Times New Roman"/>
                      </a:endParaRPr>
                    </a:p>
                  </a:txBody>
                  <a:tcPr marL="68580" marR="68580" marT="0" marB="0"/>
                </a:tc>
                <a:tc>
                  <a:txBody>
                    <a:bodyPr/>
                    <a:lstStyle/>
                    <a:p>
                      <a:pPr>
                        <a:spcAft>
                          <a:spcPts val="0"/>
                        </a:spcAft>
                      </a:pPr>
                      <a:endParaRPr lang="tr-TR" sz="1400" dirty="0" smtClean="0">
                        <a:latin typeface="Arial"/>
                        <a:ea typeface="Times New Roman"/>
                        <a:cs typeface="Times New Roman"/>
                      </a:endParaRPr>
                    </a:p>
                    <a:p>
                      <a:pPr>
                        <a:spcAft>
                          <a:spcPts val="0"/>
                        </a:spcAft>
                      </a:pPr>
                      <a:r>
                        <a:rPr lang="tr-TR" sz="1400" dirty="0" smtClean="0">
                          <a:latin typeface="Arial"/>
                          <a:ea typeface="Times New Roman"/>
                          <a:cs typeface="Times New Roman"/>
                        </a:rPr>
                        <a:t>1.Velinin </a:t>
                      </a:r>
                      <a:r>
                        <a:rPr lang="tr-TR" sz="1400" dirty="0">
                          <a:latin typeface="Arial"/>
                          <a:ea typeface="Times New Roman"/>
                          <a:cs typeface="Times New Roman"/>
                        </a:rPr>
                        <a:t>yazılı başvurusu üzerine verilir.</a:t>
                      </a:r>
                      <a:br>
                        <a:rPr lang="tr-TR" sz="1400" dirty="0">
                          <a:latin typeface="Arial"/>
                          <a:ea typeface="Times New Roman"/>
                          <a:cs typeface="Times New Roman"/>
                        </a:rPr>
                      </a:br>
                      <a:r>
                        <a:rPr lang="tr-TR" sz="1400" dirty="0">
                          <a:latin typeface="Arial"/>
                          <a:ea typeface="Times New Roman"/>
                          <a:cs typeface="Times New Roman"/>
                        </a:rPr>
                        <a:t>2.Sağlık nedeni ile ilgili izinlerde sağlık raporu</a:t>
                      </a:r>
                      <a:endParaRPr lang="tr-TR" sz="1200" dirty="0">
                        <a:latin typeface="Times New Roman"/>
                        <a:ea typeface="Times New Roman"/>
                        <a:cs typeface="Times New Roman"/>
                      </a:endParaRPr>
                    </a:p>
                  </a:txBody>
                  <a:tcPr marL="68580" marR="68580" marT="0" marB="0"/>
                </a:tc>
                <a:tc>
                  <a:txBody>
                    <a:bodyPr/>
                    <a:lstStyle/>
                    <a:p>
                      <a:pPr algn="ctr">
                        <a:spcAft>
                          <a:spcPts val="0"/>
                        </a:spcAft>
                      </a:pPr>
                      <a:endParaRPr lang="tr-TR" sz="1200" dirty="0">
                        <a:latin typeface="Times New Roman"/>
                        <a:ea typeface="Times New Roman"/>
                        <a:cs typeface="Times New Roman"/>
                      </a:endParaRPr>
                    </a:p>
                    <a:p>
                      <a:pPr algn="ctr">
                        <a:spcAft>
                          <a:spcPts val="0"/>
                        </a:spcAft>
                      </a:pPr>
                      <a:r>
                        <a:rPr lang="tr-TR" sz="1400" b="1" dirty="0">
                          <a:latin typeface="Arial"/>
                          <a:ea typeface="Times New Roman"/>
                          <a:cs typeface="Times New Roman"/>
                        </a:rPr>
                        <a:t>15 </a:t>
                      </a:r>
                      <a:r>
                        <a:rPr lang="tr-TR" sz="1400" b="1" dirty="0" err="1">
                          <a:latin typeface="Arial"/>
                          <a:ea typeface="Times New Roman"/>
                          <a:cs typeface="Times New Roman"/>
                        </a:rPr>
                        <a:t>Dk</a:t>
                      </a:r>
                      <a:endParaRPr lang="tr-TR" sz="1200" dirty="0">
                        <a:latin typeface="Times New Roman"/>
                        <a:ea typeface="Times New Roman"/>
                        <a:cs typeface="Times New Roman"/>
                      </a:endParaRPr>
                    </a:p>
                  </a:txBody>
                  <a:tcPr marL="68580" marR="68580" marT="0" marB="0"/>
                </a:tc>
              </a:tr>
              <a:tr h="854515">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11</a:t>
                      </a:r>
                      <a:endParaRPr lang="tr-TR" sz="1400" b="1" dirty="0">
                        <a:latin typeface="Arial" pitchFamily="34" charset="0"/>
                        <a:ea typeface="Times New Roman"/>
                        <a:cs typeface="Arial" pitchFamily="34" charset="0"/>
                      </a:endParaRPr>
                    </a:p>
                  </a:txBody>
                  <a:tcPr marL="68580" marR="68580" marT="0" marB="0"/>
                </a:tc>
                <a:tc>
                  <a:txBody>
                    <a:bodyPr/>
                    <a:lstStyle/>
                    <a:p>
                      <a:pPr>
                        <a:spcAft>
                          <a:spcPts val="0"/>
                        </a:spcAft>
                      </a:pPr>
                      <a:r>
                        <a:rPr lang="tr-TR" sz="1400" b="1">
                          <a:latin typeface="Arial"/>
                          <a:ea typeface="Times New Roman"/>
                          <a:cs typeface="Times New Roman"/>
                        </a:rPr>
                        <a:t>Öğretmen Görev Yeri Belgesi ve Hizmet Cetveli</a:t>
                      </a:r>
                      <a:endParaRPr lang="tr-TR" sz="1200">
                        <a:latin typeface="Times New Roman"/>
                        <a:ea typeface="Times New Roman"/>
                        <a:cs typeface="Times New Roman"/>
                      </a:endParaRPr>
                    </a:p>
                  </a:txBody>
                  <a:tcPr marL="68580" marR="68580" marT="0" marB="0"/>
                </a:tc>
                <a:tc>
                  <a:txBody>
                    <a:bodyPr/>
                    <a:lstStyle/>
                    <a:p>
                      <a:pPr>
                        <a:spcAft>
                          <a:spcPts val="0"/>
                        </a:spcAft>
                      </a:pPr>
                      <a:r>
                        <a:rPr lang="tr-TR" sz="1400" dirty="0">
                          <a:latin typeface="Arial"/>
                          <a:ea typeface="Times New Roman"/>
                          <a:cs typeface="Times New Roman"/>
                        </a:rPr>
                        <a:t>1. TC Kimlik Numarası</a:t>
                      </a:r>
                      <a:endParaRPr lang="tr-TR" sz="1200" dirty="0">
                        <a:latin typeface="Times New Roman"/>
                        <a:ea typeface="Times New Roman"/>
                        <a:cs typeface="Times New Roman"/>
                      </a:endParaRPr>
                    </a:p>
                    <a:p>
                      <a:pPr>
                        <a:spcAft>
                          <a:spcPts val="0"/>
                        </a:spcAft>
                      </a:pPr>
                      <a:r>
                        <a:rPr lang="tr-TR" sz="1400" dirty="0">
                          <a:latin typeface="Arial"/>
                          <a:ea typeface="Times New Roman"/>
                          <a:cs typeface="Times New Roman"/>
                        </a:rPr>
                        <a:t>2. Emekli Sicil Numarası</a:t>
                      </a:r>
                      <a:endParaRPr lang="tr-TR" sz="1200" dirty="0">
                        <a:latin typeface="Times New Roman"/>
                        <a:ea typeface="Times New Roman"/>
                        <a:cs typeface="Times New Roman"/>
                      </a:endParaRPr>
                    </a:p>
                    <a:p>
                      <a:pPr>
                        <a:spcAft>
                          <a:spcPts val="0"/>
                        </a:spcAft>
                      </a:pPr>
                      <a:r>
                        <a:rPr lang="tr-TR" sz="1400" dirty="0">
                          <a:latin typeface="Arial"/>
                          <a:ea typeface="Times New Roman"/>
                          <a:cs typeface="Times New Roman"/>
                        </a:rPr>
                        <a:t>3. İl Sicil Numarası</a:t>
                      </a:r>
                      <a:endParaRPr lang="tr-TR" sz="1200" dirty="0">
                        <a:latin typeface="Times New Roman"/>
                        <a:ea typeface="Times New Roman"/>
                        <a:cs typeface="Times New Roman"/>
                      </a:endParaRPr>
                    </a:p>
                    <a:p>
                      <a:pPr>
                        <a:spcAft>
                          <a:spcPts val="0"/>
                        </a:spcAft>
                      </a:pPr>
                      <a:r>
                        <a:rPr lang="tr-TR" sz="1400" dirty="0">
                          <a:latin typeface="Arial"/>
                          <a:ea typeface="Times New Roman"/>
                          <a:cs typeface="Times New Roman"/>
                        </a:rPr>
                        <a:t>4. Ev Adresi</a:t>
                      </a:r>
                      <a:endParaRPr lang="tr-TR" sz="1200" dirty="0">
                        <a:latin typeface="Times New Roman"/>
                        <a:ea typeface="Times New Roman"/>
                        <a:cs typeface="Times New Roman"/>
                      </a:endParaRPr>
                    </a:p>
                  </a:txBody>
                  <a:tcPr marL="68580" marR="68580" marT="0" marB="0"/>
                </a:tc>
                <a:tc>
                  <a:txBody>
                    <a:bodyPr/>
                    <a:lstStyle/>
                    <a:p>
                      <a:pPr algn="ctr">
                        <a:spcAft>
                          <a:spcPts val="0"/>
                        </a:spcAft>
                      </a:pPr>
                      <a:endParaRPr lang="tr-TR" sz="1200">
                        <a:latin typeface="Times New Roman"/>
                        <a:ea typeface="Times New Roman"/>
                        <a:cs typeface="Times New Roman"/>
                      </a:endParaRPr>
                    </a:p>
                    <a:p>
                      <a:pPr algn="ctr">
                        <a:spcAft>
                          <a:spcPts val="0"/>
                        </a:spcAft>
                      </a:pPr>
                      <a:r>
                        <a:rPr lang="tr-TR" sz="1400" b="1">
                          <a:latin typeface="Arial"/>
                          <a:ea typeface="Times New Roman"/>
                          <a:cs typeface="Times New Roman"/>
                        </a:rPr>
                        <a:t>30 Dk</a:t>
                      </a:r>
                      <a:endParaRPr lang="tr-TR" sz="1200">
                        <a:latin typeface="Times New Roman"/>
                        <a:ea typeface="Times New Roman"/>
                        <a:cs typeface="Times New Roman"/>
                      </a:endParaRPr>
                    </a:p>
                  </a:txBody>
                  <a:tcPr marL="68580" marR="68580" marT="0" marB="0"/>
                </a:tc>
              </a:tr>
              <a:tr h="640886">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12</a:t>
                      </a:r>
                      <a:endParaRPr lang="tr-TR" sz="1400" b="1" dirty="0">
                        <a:latin typeface="Arial" pitchFamily="34" charset="0"/>
                        <a:ea typeface="Times New Roman"/>
                        <a:cs typeface="Arial" pitchFamily="34" charset="0"/>
                      </a:endParaRPr>
                    </a:p>
                  </a:txBody>
                  <a:tcPr marL="68580" marR="68580" marT="0" marB="0"/>
                </a:tc>
                <a:tc>
                  <a:txBody>
                    <a:bodyPr/>
                    <a:lstStyle/>
                    <a:p>
                      <a:pPr>
                        <a:spcAft>
                          <a:spcPts val="0"/>
                        </a:spcAft>
                      </a:pPr>
                      <a:endParaRPr lang="tr-TR" sz="1400" b="1" dirty="0" smtClean="0">
                        <a:latin typeface="Arial"/>
                        <a:ea typeface="Times New Roman"/>
                        <a:cs typeface="Times New Roman"/>
                      </a:endParaRPr>
                    </a:p>
                    <a:p>
                      <a:pPr>
                        <a:spcAft>
                          <a:spcPts val="0"/>
                        </a:spcAft>
                      </a:pPr>
                      <a:r>
                        <a:rPr lang="tr-TR" sz="1400" b="1" dirty="0" smtClean="0">
                          <a:latin typeface="Arial"/>
                          <a:ea typeface="Times New Roman"/>
                          <a:cs typeface="Times New Roman"/>
                        </a:rPr>
                        <a:t>Öğretmen Maaş Bordrosu</a:t>
                      </a:r>
                      <a:endParaRPr lang="tr-TR" sz="1200" dirty="0">
                        <a:latin typeface="Times New Roman"/>
                        <a:ea typeface="Times New Roman"/>
                        <a:cs typeface="Times New Roman"/>
                      </a:endParaRPr>
                    </a:p>
                  </a:txBody>
                  <a:tcPr marL="68580" marR="68580" marT="0" marB="0"/>
                </a:tc>
                <a:tc>
                  <a:txBody>
                    <a:bodyPr/>
                    <a:lstStyle/>
                    <a:p>
                      <a:pPr>
                        <a:spcAft>
                          <a:spcPts val="0"/>
                        </a:spcAft>
                      </a:pPr>
                      <a:endParaRPr lang="tr-TR" sz="1400" dirty="0" smtClean="0">
                        <a:latin typeface="Arial"/>
                        <a:ea typeface="Times New Roman"/>
                        <a:cs typeface="Times New Roman"/>
                      </a:endParaRPr>
                    </a:p>
                    <a:p>
                      <a:pPr>
                        <a:spcAft>
                          <a:spcPts val="0"/>
                        </a:spcAft>
                      </a:pPr>
                      <a:r>
                        <a:rPr lang="tr-TR" sz="1400" dirty="0" smtClean="0">
                          <a:latin typeface="Arial"/>
                          <a:ea typeface="Times New Roman"/>
                          <a:cs typeface="Times New Roman"/>
                        </a:rPr>
                        <a:t>1</a:t>
                      </a:r>
                      <a:r>
                        <a:rPr lang="tr-TR" sz="1400" dirty="0">
                          <a:latin typeface="Arial"/>
                          <a:ea typeface="Times New Roman"/>
                          <a:cs typeface="Times New Roman"/>
                        </a:rPr>
                        <a:t>. TC Kimlik Numarası</a:t>
                      </a:r>
                      <a:endParaRPr lang="tr-TR" sz="1200" dirty="0">
                        <a:latin typeface="Times New Roman"/>
                        <a:ea typeface="Times New Roman"/>
                        <a:cs typeface="Times New Roman"/>
                      </a:endParaRPr>
                    </a:p>
                  </a:txBody>
                  <a:tcPr marL="68580" marR="68580" marT="0" marB="0"/>
                </a:tc>
                <a:tc>
                  <a:txBody>
                    <a:bodyPr/>
                    <a:lstStyle/>
                    <a:p>
                      <a:pPr algn="ctr">
                        <a:spcAft>
                          <a:spcPts val="0"/>
                        </a:spcAft>
                      </a:pPr>
                      <a:endParaRPr lang="tr-TR" sz="1400" b="1" dirty="0" smtClean="0">
                        <a:latin typeface="Arial"/>
                        <a:ea typeface="Times New Roman"/>
                        <a:cs typeface="Times New Roman"/>
                      </a:endParaRPr>
                    </a:p>
                    <a:p>
                      <a:pPr algn="ctr">
                        <a:spcAft>
                          <a:spcPts val="0"/>
                        </a:spcAft>
                      </a:pPr>
                      <a:r>
                        <a:rPr lang="tr-TR" sz="1400" b="1" dirty="0" smtClean="0">
                          <a:latin typeface="Arial"/>
                          <a:ea typeface="Times New Roman"/>
                          <a:cs typeface="Times New Roman"/>
                        </a:rPr>
                        <a:t>15 </a:t>
                      </a:r>
                      <a:r>
                        <a:rPr lang="tr-TR" sz="1400" b="1" dirty="0" err="1">
                          <a:latin typeface="Arial"/>
                          <a:ea typeface="Times New Roman"/>
                          <a:cs typeface="Times New Roman"/>
                        </a:rPr>
                        <a:t>Dk</a:t>
                      </a:r>
                      <a:endParaRPr lang="tr-TR" sz="1200" dirty="0">
                        <a:latin typeface="Times New Roman"/>
                        <a:ea typeface="Times New Roman"/>
                        <a:cs typeface="Times New Roman"/>
                      </a:endParaRPr>
                    </a:p>
                  </a:txBody>
                  <a:tcPr marL="68580" marR="68580" marT="0" marB="0"/>
                </a:tc>
              </a:tr>
              <a:tr h="1458862">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13</a:t>
                      </a:r>
                      <a:endParaRPr lang="tr-TR" sz="1400" b="1" dirty="0">
                        <a:latin typeface="Arial" pitchFamily="34" charset="0"/>
                        <a:ea typeface="Times New Roman"/>
                        <a:cs typeface="Arial" pitchFamily="34" charset="0"/>
                      </a:endParaRPr>
                    </a:p>
                  </a:txBody>
                  <a:tcPr marL="68580" marR="68580" marT="0" marB="0"/>
                </a:tc>
                <a:tc>
                  <a:txBody>
                    <a:bodyPr/>
                    <a:lstStyle/>
                    <a:p>
                      <a:endParaRPr lang="tr-TR" sz="1400" b="1" dirty="0" smtClean="0">
                        <a:latin typeface="Arial"/>
                        <a:ea typeface="Times New Roman"/>
                        <a:cs typeface="Times New Roman"/>
                      </a:endParaRPr>
                    </a:p>
                    <a:p>
                      <a:endParaRPr lang="tr-TR" sz="1400" b="1" dirty="0" smtClean="0">
                        <a:latin typeface="Arial"/>
                        <a:ea typeface="Times New Roman"/>
                        <a:cs typeface="Times New Roman"/>
                      </a:endParaRPr>
                    </a:p>
                    <a:p>
                      <a:r>
                        <a:rPr lang="tr-TR" sz="1400" b="1" dirty="0" smtClean="0">
                          <a:latin typeface="Arial"/>
                          <a:ea typeface="Times New Roman"/>
                          <a:cs typeface="Times New Roman"/>
                        </a:rPr>
                        <a:t>Öğretmenlerin </a:t>
                      </a:r>
                      <a:r>
                        <a:rPr lang="tr-TR" sz="1400" b="1" dirty="0">
                          <a:latin typeface="Arial"/>
                          <a:ea typeface="Times New Roman"/>
                          <a:cs typeface="Times New Roman"/>
                        </a:rPr>
                        <a:t>yer değiştirme talepleri (Nakil) </a:t>
                      </a:r>
                      <a:endParaRPr lang="tr-TR" sz="1100" dirty="0">
                        <a:latin typeface="Calibri"/>
                        <a:ea typeface="Times New Roman"/>
                        <a:cs typeface="Times New Roman"/>
                      </a:endParaRPr>
                    </a:p>
                  </a:txBody>
                  <a:tcPr marL="68580" marR="68580" marT="0" marB="0"/>
                </a:tc>
                <a:tc>
                  <a:txBody>
                    <a:bodyPr/>
                    <a:lstStyle/>
                    <a:p>
                      <a:r>
                        <a:rPr lang="tr-TR" sz="1400" dirty="0" smtClean="0">
                          <a:latin typeface="Arial"/>
                          <a:ea typeface="Times New Roman"/>
                          <a:cs typeface="Times New Roman"/>
                        </a:rPr>
                        <a:t>1. Elektronik </a:t>
                      </a:r>
                      <a:r>
                        <a:rPr lang="tr-TR" sz="1400" dirty="0">
                          <a:latin typeface="Arial"/>
                          <a:ea typeface="Times New Roman"/>
                          <a:cs typeface="Times New Roman"/>
                        </a:rPr>
                        <a:t>başvuru ve sözlü başvuru</a:t>
                      </a:r>
                      <a:endParaRPr lang="tr-TR" sz="1100" dirty="0">
                        <a:latin typeface="Calibri"/>
                        <a:ea typeface="Times New Roman"/>
                        <a:cs typeface="Times New Roman"/>
                      </a:endParaRPr>
                    </a:p>
                  </a:txBody>
                  <a:tcPr marL="68580" marR="68580" marT="0" marB="0" anchor="ctr"/>
                </a:tc>
                <a:tc>
                  <a:txBody>
                    <a:bodyPr/>
                    <a:lstStyle/>
                    <a:p>
                      <a:pPr algn="ctr"/>
                      <a:r>
                        <a:rPr lang="tr-TR" sz="1400" b="1" dirty="0" smtClean="0">
                          <a:latin typeface="Arial"/>
                          <a:ea typeface="Times New Roman"/>
                          <a:cs typeface="Times New Roman"/>
                        </a:rPr>
                        <a:t>15</a:t>
                      </a:r>
                      <a:r>
                        <a:rPr lang="tr-TR" sz="1400" b="1" baseline="0" dirty="0" smtClean="0">
                          <a:latin typeface="Arial"/>
                          <a:ea typeface="Times New Roman"/>
                          <a:cs typeface="Times New Roman"/>
                        </a:rPr>
                        <a:t> </a:t>
                      </a:r>
                      <a:r>
                        <a:rPr lang="tr-TR" sz="1400" b="1" baseline="0" dirty="0" err="1" smtClean="0">
                          <a:latin typeface="Arial"/>
                          <a:ea typeface="Times New Roman"/>
                          <a:cs typeface="Times New Roman"/>
                        </a:rPr>
                        <a:t>Dk</a:t>
                      </a:r>
                      <a:endParaRPr lang="tr-TR" sz="1100" dirty="0">
                        <a:latin typeface="Calibri"/>
                        <a:ea typeface="Times New Roman"/>
                        <a:cs typeface="Times New Roman"/>
                      </a:endParaRPr>
                    </a:p>
                  </a:txBody>
                  <a:tcPr marL="68580" marR="68580" marT="0" marB="0" anchor="ctr"/>
                </a:tc>
              </a:tr>
              <a:tr h="640886">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14</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a:latin typeface="Arial"/>
                          <a:ea typeface="Times New Roman"/>
                          <a:cs typeface="Times New Roman"/>
                        </a:rPr>
                        <a:t>Öğretmenlerin göreve başlaması (İlk Atama) </a:t>
                      </a:r>
                      <a:endParaRPr lang="tr-TR" sz="1100">
                        <a:latin typeface="Calibri"/>
                        <a:ea typeface="Times New Roman"/>
                        <a:cs typeface="Times New Roman"/>
                      </a:endParaRPr>
                    </a:p>
                  </a:txBody>
                  <a:tcPr marL="68580" marR="68580" marT="0" marB="0" anchor="ctr"/>
                </a:tc>
                <a:tc>
                  <a:txBody>
                    <a:bodyPr/>
                    <a:lstStyle/>
                    <a:p>
                      <a:r>
                        <a:rPr lang="tr-TR" sz="1400" dirty="0">
                          <a:latin typeface="Arial"/>
                          <a:ea typeface="Times New Roman"/>
                          <a:cs typeface="Times New Roman"/>
                        </a:rPr>
                        <a:t>1. Sözlü başvuru ve kararname </a:t>
                      </a:r>
                      <a:endParaRPr lang="tr-TR" sz="1100" dirty="0">
                        <a:latin typeface="Calibri"/>
                        <a:ea typeface="Times New Roman"/>
                        <a:cs typeface="Times New Roman"/>
                      </a:endParaRPr>
                    </a:p>
                  </a:txBody>
                  <a:tcPr marL="68580" marR="68580" marT="0" marB="0" anchor="ctr"/>
                </a:tc>
                <a:tc>
                  <a:txBody>
                    <a:bodyPr/>
                    <a:lstStyle/>
                    <a:p>
                      <a:pPr algn="ctr"/>
                      <a:r>
                        <a:rPr lang="tr-TR" sz="1400" b="1" dirty="0" smtClean="0">
                          <a:latin typeface="Arial"/>
                          <a:ea typeface="Times New Roman"/>
                          <a:cs typeface="Times New Roman"/>
                        </a:rPr>
                        <a:t>15</a:t>
                      </a:r>
                      <a:r>
                        <a:rPr lang="tr-TR" sz="1400" b="1" baseline="0" dirty="0" smtClean="0">
                          <a:latin typeface="Arial"/>
                          <a:ea typeface="Times New Roman"/>
                          <a:cs typeface="Times New Roman"/>
                        </a:rPr>
                        <a:t> </a:t>
                      </a:r>
                      <a:r>
                        <a:rPr lang="tr-TR" sz="1400" b="1" baseline="0" dirty="0" err="1" smtClean="0">
                          <a:latin typeface="Arial"/>
                          <a:ea typeface="Times New Roman"/>
                          <a:cs typeface="Times New Roman"/>
                        </a:rPr>
                        <a:t>Dk</a:t>
                      </a:r>
                      <a:endParaRPr lang="tr-TR" sz="1100" dirty="0">
                        <a:latin typeface="Calibri"/>
                        <a:ea typeface="Times New Roman"/>
                        <a:cs typeface="Times New Roman"/>
                      </a:endParaRPr>
                    </a:p>
                  </a:txBody>
                  <a:tcPr marL="68580" marR="68580" marT="0" marB="0" anchor="ctr"/>
                </a:tc>
              </a:tr>
            </a:tbl>
          </a:graphicData>
        </a:graphic>
      </p:graphicFrame>
      <p:sp>
        <p:nvSpPr>
          <p:cNvPr id="6" name="3 Başlık"/>
          <p:cNvSpPr>
            <a:spLocks noGrp="1"/>
          </p:cNvSpPr>
          <p:nvPr>
            <p:ph type="title"/>
          </p:nvPr>
        </p:nvSpPr>
        <p:spPr>
          <a:xfrm>
            <a:off x="142844" y="142852"/>
            <a:ext cx="8858312" cy="714380"/>
          </a:xfrm>
          <a:blipFill>
            <a:blip r:embed="rId2" cstate="print"/>
            <a:tile tx="0" ty="0" sx="100000" sy="100000" flip="none" algn="tl"/>
          </a:blipFill>
        </p:spPr>
        <p:style>
          <a:lnRef idx="2">
            <a:schemeClr val="accent1"/>
          </a:lnRef>
          <a:fillRef idx="1">
            <a:schemeClr val="lt1"/>
          </a:fillRef>
          <a:effectRef idx="0">
            <a:schemeClr val="accent1"/>
          </a:effectRef>
          <a:fontRef idx="minor">
            <a:schemeClr val="dk1"/>
          </a:fontRef>
        </p:style>
        <p:txBody>
          <a:bodyPr>
            <a:noAutofit/>
          </a:bodyPr>
          <a:lstStyle/>
          <a:p>
            <a:r>
              <a:rPr lang="tr-TR" sz="1800" b="1" dirty="0" smtClean="0">
                <a:latin typeface="Arial" pitchFamily="34" charset="0"/>
                <a:cs typeface="Arial" pitchFamily="34" charset="0"/>
              </a:rPr>
              <a:t>SİNOP AYANCIK İMAM HATİP LİSESİ </a:t>
            </a:r>
            <a:r>
              <a:rPr lang="tr-TR" sz="1800" dirty="0" smtClean="0">
                <a:latin typeface="Arial" pitchFamily="34" charset="0"/>
                <a:cs typeface="Arial" pitchFamily="34" charset="0"/>
              </a:rPr>
              <a:t/>
            </a:r>
            <a:br>
              <a:rPr lang="tr-TR" sz="1800" dirty="0" smtClean="0">
                <a:latin typeface="Arial" pitchFamily="34" charset="0"/>
                <a:cs typeface="Arial" pitchFamily="34" charset="0"/>
              </a:rPr>
            </a:br>
            <a:r>
              <a:rPr lang="tr-TR" sz="1800" b="1" dirty="0" smtClean="0">
                <a:latin typeface="Arial" pitchFamily="34" charset="0"/>
                <a:cs typeface="Arial" pitchFamily="34" charset="0"/>
              </a:rPr>
              <a:t>KAMU HİZMET STANDARTLARI TABLOSU</a:t>
            </a:r>
            <a:endParaRPr lang="tr-TR" sz="1800" dirty="0">
              <a:latin typeface="Arial" pitchFamily="34" charset="0"/>
              <a:cs typeface="Arial" pitchFamily="34" charset="0"/>
            </a:endParaRPr>
          </a:p>
        </p:txBody>
      </p:sp>
      <p:pic>
        <p:nvPicPr>
          <p:cNvPr id="7" name="6 Resim" descr="http://www.meb.gov.tr/webmaster/mebwebmaster/MEBlogo_2.jpg">
            <a:hlinkClick r:id="rId3"/>
          </p:cNvPr>
          <p:cNvPicPr/>
          <p:nvPr/>
        </p:nvPicPr>
        <p:blipFill>
          <a:blip r:embed="rId4" cstate="print"/>
          <a:srcRect/>
          <a:stretch>
            <a:fillRect/>
          </a:stretch>
        </p:blipFill>
        <p:spPr bwMode="auto">
          <a:xfrm>
            <a:off x="500034" y="142852"/>
            <a:ext cx="774667" cy="642942"/>
          </a:xfrm>
          <a:prstGeom prst="rect">
            <a:avLst/>
          </a:prstGeom>
          <a:ln>
            <a:noFill/>
          </a:ln>
          <a:effectLst>
            <a:softEdge rad="112500"/>
          </a:effectLst>
        </p:spPr>
      </p:pic>
      <p:pic>
        <p:nvPicPr>
          <p:cNvPr id="9" name="8 Resim" descr="Resim 425.jpg"/>
          <p:cNvPicPr>
            <a:picLocks noChangeAspect="1"/>
          </p:cNvPicPr>
          <p:nvPr/>
        </p:nvPicPr>
        <p:blipFill>
          <a:blip r:embed="rId5" cstate="print"/>
          <a:stretch>
            <a:fillRect/>
          </a:stretch>
        </p:blipFill>
        <p:spPr>
          <a:xfrm>
            <a:off x="8460432" y="188640"/>
            <a:ext cx="504056" cy="63590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600200"/>
          <a:ext cx="8229600" cy="7416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a:p>
                  </a:txBody>
                  <a:tcPr/>
                </a:tc>
              </a:tr>
              <a:tr h="370840">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r>
            </a:tbl>
          </a:graphicData>
        </a:graphic>
      </p:graphicFrame>
      <p:graphicFrame>
        <p:nvGraphicFramePr>
          <p:cNvPr id="5" name="5 İçerik Yer Tutucusu"/>
          <p:cNvGraphicFramePr>
            <a:graphicFrameLocks/>
          </p:cNvGraphicFramePr>
          <p:nvPr/>
        </p:nvGraphicFramePr>
        <p:xfrm>
          <a:off x="142843" y="928670"/>
          <a:ext cx="8858314" cy="5857544"/>
        </p:xfrm>
        <a:graphic>
          <a:graphicData uri="http://schemas.openxmlformats.org/drawingml/2006/table">
            <a:tbl>
              <a:tblPr firstRow="1" bandRow="1">
                <a:tableStyleId>{5C22544A-7EE6-4342-B048-85BDC9FD1C3A}</a:tableStyleId>
              </a:tblPr>
              <a:tblGrid>
                <a:gridCol w="428629"/>
                <a:gridCol w="1770557"/>
                <a:gridCol w="4771290"/>
                <a:gridCol w="1887838"/>
              </a:tblGrid>
              <a:tr h="1428760">
                <a:tc>
                  <a:txBody>
                    <a:bodyPr/>
                    <a:lstStyle/>
                    <a:p>
                      <a:pPr marL="71755" marR="71755">
                        <a:spcAft>
                          <a:spcPts val="0"/>
                        </a:spcAft>
                      </a:pPr>
                      <a:r>
                        <a:rPr lang="tr-TR" sz="1800" b="1" dirty="0" smtClean="0">
                          <a:latin typeface="Arial"/>
                          <a:ea typeface="Times New Roman"/>
                          <a:cs typeface="Times New Roman"/>
                        </a:rPr>
                        <a:t>   SIRA NO</a:t>
                      </a:r>
                      <a:endParaRPr lang="tr-TR" sz="1200" dirty="0">
                        <a:latin typeface="Times New Roman"/>
                        <a:ea typeface="Times New Roman"/>
                        <a:cs typeface="Times New Roman"/>
                      </a:endParaRPr>
                    </a:p>
                  </a:txBody>
                  <a:tcPr marL="68580" marR="68580" marT="0" marB="0" vert="vert270"/>
                </a:tc>
                <a:tc>
                  <a:txBody>
                    <a:bodyPr/>
                    <a:lstStyle/>
                    <a:p>
                      <a:pPr>
                        <a:spcAft>
                          <a:spcPts val="0"/>
                        </a:spcAft>
                      </a:pPr>
                      <a:endParaRPr lang="tr-TR" sz="1200" dirty="0" smtClean="0">
                        <a:latin typeface="Times New Roman"/>
                        <a:ea typeface="Times New Roman"/>
                        <a:cs typeface="Times New Roman"/>
                      </a:endParaRPr>
                    </a:p>
                    <a:p>
                      <a:pPr>
                        <a:spcAft>
                          <a:spcPts val="0"/>
                        </a:spcAft>
                      </a:pPr>
                      <a:r>
                        <a:rPr lang="tr-TR" sz="1800" b="1" dirty="0" smtClean="0">
                          <a:latin typeface="Arial"/>
                          <a:ea typeface="Times New Roman"/>
                          <a:cs typeface="Times New Roman"/>
                        </a:rPr>
                        <a:t>HİZMET  ADI</a:t>
                      </a:r>
                      <a:endParaRPr lang="tr-TR" sz="1200" dirty="0">
                        <a:latin typeface="Times New Roman"/>
                        <a:ea typeface="Times New Roman"/>
                        <a:cs typeface="Times New Roman"/>
                      </a:endParaRPr>
                    </a:p>
                  </a:txBody>
                  <a:tcPr marL="68580" marR="68580" marT="0" marB="0"/>
                </a:tc>
                <a:tc>
                  <a:txBody>
                    <a:bodyPr/>
                    <a:lstStyle/>
                    <a:p>
                      <a:pPr>
                        <a:spcAft>
                          <a:spcPts val="0"/>
                        </a:spcAft>
                      </a:pPr>
                      <a:endParaRPr lang="tr-TR" sz="1200" dirty="0" smtClean="0">
                        <a:latin typeface="Times New Roman"/>
                        <a:ea typeface="Times New Roman"/>
                        <a:cs typeface="Times New Roman"/>
                      </a:endParaRPr>
                    </a:p>
                    <a:p>
                      <a:pPr>
                        <a:spcAft>
                          <a:spcPts val="0"/>
                        </a:spcAft>
                      </a:pPr>
                      <a:r>
                        <a:rPr lang="tr-TR" sz="1800" b="1" dirty="0" smtClean="0">
                          <a:latin typeface="Arial"/>
                          <a:ea typeface="Times New Roman"/>
                          <a:cs typeface="Times New Roman"/>
                        </a:rPr>
                        <a:t>İSTENEN BELGELER</a:t>
                      </a:r>
                      <a:endParaRPr lang="tr-TR" sz="1200" dirty="0">
                        <a:latin typeface="Times New Roman"/>
                        <a:ea typeface="Times New Roman"/>
                        <a:cs typeface="Times New Roman"/>
                      </a:endParaRPr>
                    </a:p>
                  </a:txBody>
                  <a:tcPr marL="68580" marR="68580" marT="0" marB="0"/>
                </a:tc>
                <a:tc>
                  <a:txBody>
                    <a:bodyPr/>
                    <a:lstStyle/>
                    <a:p>
                      <a:pPr algn="ctr">
                        <a:spcAft>
                          <a:spcPts val="0"/>
                        </a:spcAft>
                      </a:pPr>
                      <a:r>
                        <a:rPr lang="tr-TR" sz="1800" b="1" smtClean="0">
                          <a:latin typeface="Arial"/>
                          <a:ea typeface="Times New Roman"/>
                          <a:cs typeface="Times New Roman"/>
                        </a:rPr>
                        <a:t>HİZMETİN TAMAMLANMA SÜRESİ</a:t>
                      </a:r>
                      <a:endParaRPr lang="tr-TR" sz="1200" smtClean="0">
                        <a:latin typeface="Times New Roman"/>
                        <a:ea typeface="Times New Roman"/>
                        <a:cs typeface="Times New Roman"/>
                      </a:endParaRPr>
                    </a:p>
                    <a:p>
                      <a:pPr algn="ctr">
                        <a:spcAft>
                          <a:spcPts val="0"/>
                        </a:spcAft>
                      </a:pPr>
                      <a:r>
                        <a:rPr lang="tr-TR" sz="1800" b="1" smtClean="0">
                          <a:latin typeface="Arial"/>
                          <a:ea typeface="Times New Roman"/>
                          <a:cs typeface="Times New Roman"/>
                        </a:rPr>
                        <a:t>(EN GEÇ)</a:t>
                      </a:r>
                      <a:endParaRPr lang="tr-TR" sz="1200">
                        <a:latin typeface="Times New Roman"/>
                        <a:ea typeface="Times New Roman"/>
                        <a:cs typeface="Times New Roman"/>
                      </a:endParaRPr>
                    </a:p>
                  </a:txBody>
                  <a:tcPr marL="68580" marR="68580" marT="0" marB="0"/>
                </a:tc>
              </a:tr>
              <a:tr h="833635">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15</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dirty="0">
                          <a:latin typeface="Arial"/>
                          <a:ea typeface="Times New Roman"/>
                          <a:cs typeface="Times New Roman"/>
                        </a:rPr>
                        <a:t>Öğretmenlerin göreve başlaması (Naklen Atama) </a:t>
                      </a:r>
                      <a:endParaRPr lang="tr-TR" sz="1100" dirty="0">
                        <a:latin typeface="Calibri"/>
                        <a:ea typeface="Times New Roman"/>
                        <a:cs typeface="Times New Roman"/>
                      </a:endParaRPr>
                    </a:p>
                  </a:txBody>
                  <a:tcPr marL="68580" marR="68580" marT="0" marB="0" anchor="ctr"/>
                </a:tc>
                <a:tc>
                  <a:txBody>
                    <a:bodyPr/>
                    <a:lstStyle/>
                    <a:p>
                      <a:r>
                        <a:rPr lang="tr-TR" sz="1400">
                          <a:latin typeface="Arial"/>
                          <a:ea typeface="Times New Roman"/>
                          <a:cs typeface="Times New Roman"/>
                        </a:rPr>
                        <a:t>1. Kararname </a:t>
                      </a:r>
                      <a:br>
                        <a:rPr lang="tr-TR" sz="1400">
                          <a:latin typeface="Arial"/>
                          <a:ea typeface="Times New Roman"/>
                          <a:cs typeface="Times New Roman"/>
                        </a:rPr>
                      </a:br>
                      <a:r>
                        <a:rPr lang="tr-TR" sz="1400">
                          <a:latin typeface="Arial"/>
                          <a:ea typeface="Times New Roman"/>
                          <a:cs typeface="Times New Roman"/>
                        </a:rPr>
                        <a:t>2. Maaş Nakil Bildirimi </a:t>
                      </a:r>
                      <a:endParaRPr lang="tr-TR" sz="1100">
                        <a:latin typeface="Calibri"/>
                        <a:ea typeface="Times New Roman"/>
                        <a:cs typeface="Times New Roman"/>
                      </a:endParaRPr>
                    </a:p>
                  </a:txBody>
                  <a:tcPr marL="68580" marR="68580" marT="0" marB="0" anchor="ctr"/>
                </a:tc>
                <a:tc>
                  <a:txBody>
                    <a:bodyPr/>
                    <a:lstStyle/>
                    <a:p>
                      <a:pPr algn="ctr"/>
                      <a:r>
                        <a:rPr lang="tr-TR" sz="1400" b="1" dirty="0" smtClean="0">
                          <a:latin typeface="Arial"/>
                          <a:ea typeface="Times New Roman"/>
                          <a:cs typeface="Times New Roman"/>
                        </a:rPr>
                        <a:t>15</a:t>
                      </a:r>
                      <a:r>
                        <a:rPr lang="tr-TR" sz="1400" b="1" baseline="0" dirty="0" smtClean="0">
                          <a:latin typeface="Arial"/>
                          <a:ea typeface="Times New Roman"/>
                          <a:cs typeface="Times New Roman"/>
                        </a:rPr>
                        <a:t> </a:t>
                      </a:r>
                      <a:r>
                        <a:rPr lang="tr-TR" sz="1400" b="1" baseline="0" dirty="0" err="1" smtClean="0">
                          <a:latin typeface="Arial"/>
                          <a:ea typeface="Times New Roman"/>
                          <a:cs typeface="Times New Roman"/>
                        </a:rPr>
                        <a:t>Dk</a:t>
                      </a:r>
                      <a:endParaRPr lang="tr-TR" sz="1100" dirty="0">
                        <a:latin typeface="Calibri"/>
                        <a:ea typeface="Times New Roman"/>
                        <a:cs typeface="Times New Roman"/>
                      </a:endParaRPr>
                    </a:p>
                  </a:txBody>
                  <a:tcPr marL="68580" marR="68580" marT="0" marB="0" anchor="ctr"/>
                </a:tc>
              </a:tr>
              <a:tr h="854515">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16</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a:latin typeface="Arial"/>
                          <a:ea typeface="Times New Roman"/>
                          <a:cs typeface="Times New Roman"/>
                        </a:rPr>
                        <a:t>Öğretmen Nakil İşlemleri </a:t>
                      </a:r>
                      <a:endParaRPr lang="tr-TR" sz="1100">
                        <a:latin typeface="Calibri"/>
                        <a:ea typeface="Times New Roman"/>
                        <a:cs typeface="Times New Roman"/>
                      </a:endParaRPr>
                    </a:p>
                  </a:txBody>
                  <a:tcPr marL="68580" marR="68580" marT="0" marB="0" anchor="ctr"/>
                </a:tc>
                <a:tc>
                  <a:txBody>
                    <a:bodyPr/>
                    <a:lstStyle/>
                    <a:p>
                      <a:r>
                        <a:rPr lang="tr-TR" sz="1400">
                          <a:latin typeface="Arial"/>
                          <a:ea typeface="Times New Roman"/>
                          <a:cs typeface="Times New Roman"/>
                        </a:rPr>
                        <a:t>1. Atama Kararnamesi </a:t>
                      </a:r>
                      <a:endParaRPr lang="tr-TR" sz="1100">
                        <a:latin typeface="Calibri"/>
                        <a:ea typeface="Times New Roman"/>
                        <a:cs typeface="Times New Roman"/>
                      </a:endParaRPr>
                    </a:p>
                  </a:txBody>
                  <a:tcPr marL="68580" marR="68580" marT="0" marB="0" anchor="ctr"/>
                </a:tc>
                <a:tc>
                  <a:txBody>
                    <a:bodyPr/>
                    <a:lstStyle/>
                    <a:p>
                      <a:pPr algn="ctr"/>
                      <a:r>
                        <a:rPr lang="tr-TR" sz="1400" b="1" dirty="0" smtClean="0">
                          <a:latin typeface="Arial"/>
                          <a:ea typeface="Times New Roman"/>
                          <a:cs typeface="Times New Roman"/>
                        </a:rPr>
                        <a:t>20</a:t>
                      </a:r>
                      <a:r>
                        <a:rPr lang="tr-TR" sz="1400" b="1" baseline="0" dirty="0" smtClean="0">
                          <a:latin typeface="Arial"/>
                          <a:ea typeface="Times New Roman"/>
                          <a:cs typeface="Times New Roman"/>
                        </a:rPr>
                        <a:t> </a:t>
                      </a:r>
                      <a:r>
                        <a:rPr lang="tr-TR" sz="1400" b="1" baseline="0" dirty="0" err="1" smtClean="0">
                          <a:latin typeface="Arial"/>
                          <a:ea typeface="Times New Roman"/>
                          <a:cs typeface="Times New Roman"/>
                        </a:rPr>
                        <a:t>Dk</a:t>
                      </a:r>
                      <a:endParaRPr lang="tr-TR" sz="1100" dirty="0">
                        <a:latin typeface="Calibri"/>
                        <a:ea typeface="Times New Roman"/>
                        <a:cs typeface="Times New Roman"/>
                      </a:endParaRPr>
                    </a:p>
                  </a:txBody>
                  <a:tcPr marL="68580" marR="68580" marT="0" marB="0" anchor="ctr"/>
                </a:tc>
              </a:tr>
              <a:tr h="640886">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17</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a:latin typeface="Arial"/>
                          <a:ea typeface="Times New Roman"/>
                          <a:cs typeface="Times New Roman"/>
                        </a:rPr>
                        <a:t>Hizmetiçi Eğitim </a:t>
                      </a:r>
                      <a:endParaRPr lang="tr-TR" sz="1100">
                        <a:latin typeface="Calibri"/>
                        <a:ea typeface="Times New Roman"/>
                        <a:cs typeface="Times New Roman"/>
                      </a:endParaRPr>
                    </a:p>
                  </a:txBody>
                  <a:tcPr marL="68580" marR="68580" marT="0" marB="0" anchor="ctr"/>
                </a:tc>
                <a:tc>
                  <a:txBody>
                    <a:bodyPr/>
                    <a:lstStyle/>
                    <a:p>
                      <a:r>
                        <a:rPr lang="tr-TR" sz="1400">
                          <a:latin typeface="Arial"/>
                          <a:ea typeface="Times New Roman"/>
                          <a:cs typeface="Times New Roman"/>
                        </a:rPr>
                        <a:t>1. Elektronik başvuru, sözlü olarak idareye bildirme </a:t>
                      </a:r>
                      <a:endParaRPr lang="tr-TR" sz="1100">
                        <a:latin typeface="Calibri"/>
                        <a:ea typeface="Times New Roman"/>
                        <a:cs typeface="Times New Roman"/>
                      </a:endParaRPr>
                    </a:p>
                  </a:txBody>
                  <a:tcPr marL="68580" marR="68580" marT="0" marB="0" anchor="ctr"/>
                </a:tc>
                <a:tc>
                  <a:txBody>
                    <a:bodyPr/>
                    <a:lstStyle/>
                    <a:p>
                      <a:pPr algn="ctr"/>
                      <a:r>
                        <a:rPr lang="tr-TR" sz="1400" b="1">
                          <a:latin typeface="Arial"/>
                          <a:ea typeface="Times New Roman"/>
                          <a:cs typeface="Times New Roman"/>
                        </a:rPr>
                        <a:t>Aynı gün</a:t>
                      </a:r>
                      <a:endParaRPr lang="tr-TR" sz="1100">
                        <a:latin typeface="Calibri"/>
                        <a:ea typeface="Times New Roman"/>
                        <a:cs typeface="Times New Roman"/>
                      </a:endParaRPr>
                    </a:p>
                  </a:txBody>
                  <a:tcPr marL="68580" marR="68580" marT="0" marB="0" anchor="ctr"/>
                </a:tc>
              </a:tr>
              <a:tr h="1458862">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18</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a:latin typeface="Arial"/>
                          <a:ea typeface="Times New Roman"/>
                          <a:cs typeface="Times New Roman"/>
                        </a:rPr>
                        <a:t>İlsis Personel Bilgileri ile İlgili İşlemler </a:t>
                      </a:r>
                      <a:endParaRPr lang="tr-TR" sz="1100">
                        <a:latin typeface="Calibri"/>
                        <a:ea typeface="Times New Roman"/>
                        <a:cs typeface="Times New Roman"/>
                      </a:endParaRPr>
                    </a:p>
                  </a:txBody>
                  <a:tcPr marL="68580" marR="68580" marT="0" marB="0" anchor="ctr"/>
                </a:tc>
                <a:tc>
                  <a:txBody>
                    <a:bodyPr/>
                    <a:lstStyle/>
                    <a:p>
                      <a:r>
                        <a:rPr lang="tr-TR" sz="1400">
                          <a:latin typeface="Arial"/>
                          <a:ea typeface="Times New Roman"/>
                          <a:cs typeface="Times New Roman"/>
                        </a:rPr>
                        <a:t>1. Konuyla ilgili dilekçe </a:t>
                      </a:r>
                      <a:endParaRPr lang="tr-TR" sz="1100">
                        <a:latin typeface="Calibri"/>
                        <a:ea typeface="Times New Roman"/>
                        <a:cs typeface="Times New Roman"/>
                      </a:endParaRPr>
                    </a:p>
                  </a:txBody>
                  <a:tcPr marL="68580" marR="68580" marT="0" marB="0" anchor="ctr"/>
                </a:tc>
                <a:tc>
                  <a:txBody>
                    <a:bodyPr/>
                    <a:lstStyle/>
                    <a:p>
                      <a:pPr algn="ctr"/>
                      <a:r>
                        <a:rPr lang="tr-TR" sz="1400" b="1">
                          <a:latin typeface="Arial"/>
                          <a:ea typeface="Times New Roman"/>
                          <a:cs typeface="Times New Roman"/>
                        </a:rPr>
                        <a:t>Aynı gün</a:t>
                      </a:r>
                      <a:endParaRPr lang="tr-TR" sz="1100">
                        <a:latin typeface="Calibri"/>
                        <a:ea typeface="Times New Roman"/>
                        <a:cs typeface="Times New Roman"/>
                      </a:endParaRPr>
                    </a:p>
                  </a:txBody>
                  <a:tcPr marL="68580" marR="68580" marT="0" marB="0" anchor="ctr"/>
                </a:tc>
              </a:tr>
              <a:tr h="640886">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19</a:t>
                      </a:r>
                    </a:p>
                  </a:txBody>
                  <a:tcPr marL="68580" marR="68580" marT="0" marB="0"/>
                </a:tc>
                <a:tc>
                  <a:txBody>
                    <a:bodyPr/>
                    <a:lstStyle/>
                    <a:p>
                      <a:r>
                        <a:rPr lang="tr-TR" sz="1400" b="1">
                          <a:latin typeface="Arial"/>
                          <a:ea typeface="Times New Roman"/>
                          <a:cs typeface="Times New Roman"/>
                        </a:rPr>
                        <a:t>İzin Talep İşlemleri (Yıllık izin) </a:t>
                      </a:r>
                      <a:endParaRPr lang="tr-TR" sz="1100">
                        <a:latin typeface="Calibri"/>
                        <a:ea typeface="Times New Roman"/>
                        <a:cs typeface="Times New Roman"/>
                      </a:endParaRPr>
                    </a:p>
                  </a:txBody>
                  <a:tcPr marL="68580" marR="68580" marT="0" marB="0" anchor="ctr"/>
                </a:tc>
                <a:tc>
                  <a:txBody>
                    <a:bodyPr/>
                    <a:lstStyle/>
                    <a:p>
                      <a:r>
                        <a:rPr lang="tr-TR" sz="1400">
                          <a:latin typeface="Arial"/>
                          <a:ea typeface="Times New Roman"/>
                          <a:cs typeface="Times New Roman"/>
                        </a:rPr>
                        <a:t>1. İzin talep form dilekçesi </a:t>
                      </a:r>
                      <a:endParaRPr lang="tr-TR" sz="1100">
                        <a:latin typeface="Calibri"/>
                        <a:ea typeface="Times New Roman"/>
                        <a:cs typeface="Times New Roman"/>
                      </a:endParaRPr>
                    </a:p>
                  </a:txBody>
                  <a:tcPr marL="68580" marR="68580" marT="0" marB="0" anchor="ctr"/>
                </a:tc>
                <a:tc>
                  <a:txBody>
                    <a:bodyPr/>
                    <a:lstStyle/>
                    <a:p>
                      <a:pPr algn="ctr"/>
                      <a:r>
                        <a:rPr lang="tr-TR" sz="1400" b="1" dirty="0" smtClean="0">
                          <a:latin typeface="Arial"/>
                          <a:ea typeface="Times New Roman"/>
                          <a:cs typeface="Times New Roman"/>
                        </a:rPr>
                        <a:t>15</a:t>
                      </a:r>
                      <a:r>
                        <a:rPr lang="tr-TR" sz="1400" b="1" baseline="0" dirty="0" smtClean="0">
                          <a:latin typeface="Arial"/>
                          <a:ea typeface="Times New Roman"/>
                          <a:cs typeface="Times New Roman"/>
                        </a:rPr>
                        <a:t> </a:t>
                      </a:r>
                      <a:r>
                        <a:rPr lang="tr-TR" sz="1400" b="1" baseline="0" dirty="0" err="1" smtClean="0">
                          <a:latin typeface="Arial"/>
                          <a:ea typeface="Times New Roman"/>
                          <a:cs typeface="Times New Roman"/>
                        </a:rPr>
                        <a:t>Dk</a:t>
                      </a:r>
                      <a:endParaRPr lang="tr-TR" sz="1100" dirty="0">
                        <a:latin typeface="Calibri"/>
                        <a:ea typeface="Times New Roman"/>
                        <a:cs typeface="Times New Roman"/>
                      </a:endParaRPr>
                    </a:p>
                  </a:txBody>
                  <a:tcPr marL="68580" marR="68580" marT="0" marB="0" anchor="ctr"/>
                </a:tc>
              </a:tr>
            </a:tbl>
          </a:graphicData>
        </a:graphic>
      </p:graphicFrame>
      <p:sp>
        <p:nvSpPr>
          <p:cNvPr id="6" name="3 Başlık"/>
          <p:cNvSpPr>
            <a:spLocks noGrp="1"/>
          </p:cNvSpPr>
          <p:nvPr>
            <p:ph type="title"/>
          </p:nvPr>
        </p:nvSpPr>
        <p:spPr>
          <a:xfrm>
            <a:off x="142844" y="142852"/>
            <a:ext cx="8858312" cy="714380"/>
          </a:xfrm>
          <a:blipFill>
            <a:blip r:embed="rId2" cstate="print"/>
            <a:tile tx="0" ty="0" sx="100000" sy="100000" flip="none" algn="tl"/>
          </a:blipFill>
        </p:spPr>
        <p:style>
          <a:lnRef idx="2">
            <a:schemeClr val="accent1"/>
          </a:lnRef>
          <a:fillRef idx="1">
            <a:schemeClr val="lt1"/>
          </a:fillRef>
          <a:effectRef idx="0">
            <a:schemeClr val="accent1"/>
          </a:effectRef>
          <a:fontRef idx="minor">
            <a:schemeClr val="dk1"/>
          </a:fontRef>
        </p:style>
        <p:txBody>
          <a:bodyPr>
            <a:noAutofit/>
          </a:bodyPr>
          <a:lstStyle/>
          <a:p>
            <a:r>
              <a:rPr lang="tr-TR" sz="1800" b="1" dirty="0" smtClean="0">
                <a:latin typeface="Arial" pitchFamily="34" charset="0"/>
                <a:cs typeface="Arial" pitchFamily="34" charset="0"/>
              </a:rPr>
              <a:t>SİNOP AYANCIK İMAM HATİP LİSESİ </a:t>
            </a:r>
            <a:r>
              <a:rPr lang="tr-TR" sz="1800" dirty="0" smtClean="0">
                <a:latin typeface="Arial" pitchFamily="34" charset="0"/>
                <a:cs typeface="Arial" pitchFamily="34" charset="0"/>
              </a:rPr>
              <a:t/>
            </a:r>
            <a:br>
              <a:rPr lang="tr-TR" sz="1800" dirty="0" smtClean="0">
                <a:latin typeface="Arial" pitchFamily="34" charset="0"/>
                <a:cs typeface="Arial" pitchFamily="34" charset="0"/>
              </a:rPr>
            </a:br>
            <a:r>
              <a:rPr lang="tr-TR" sz="1800" b="1" dirty="0" smtClean="0">
                <a:latin typeface="Arial" pitchFamily="34" charset="0"/>
                <a:cs typeface="Arial" pitchFamily="34" charset="0"/>
              </a:rPr>
              <a:t>KAMU HİZMET STANDARTLARI TABLOSU</a:t>
            </a:r>
            <a:endParaRPr lang="tr-TR" sz="1800" dirty="0">
              <a:latin typeface="Arial" pitchFamily="34" charset="0"/>
              <a:cs typeface="Arial" pitchFamily="34" charset="0"/>
            </a:endParaRPr>
          </a:p>
        </p:txBody>
      </p:sp>
      <p:pic>
        <p:nvPicPr>
          <p:cNvPr id="7" name="6 Resim" descr="http://www.meb.gov.tr/webmaster/mebwebmaster/MEBlogo_2.jpg">
            <a:hlinkClick r:id="rId3"/>
          </p:cNvPr>
          <p:cNvPicPr/>
          <p:nvPr/>
        </p:nvPicPr>
        <p:blipFill>
          <a:blip r:embed="rId4" cstate="print"/>
          <a:srcRect/>
          <a:stretch>
            <a:fillRect/>
          </a:stretch>
        </p:blipFill>
        <p:spPr bwMode="auto">
          <a:xfrm>
            <a:off x="500034" y="142852"/>
            <a:ext cx="774667" cy="642942"/>
          </a:xfrm>
          <a:prstGeom prst="rect">
            <a:avLst/>
          </a:prstGeom>
          <a:ln>
            <a:noFill/>
          </a:ln>
          <a:effectLst>
            <a:softEdge rad="112500"/>
          </a:effectLst>
        </p:spPr>
      </p:pic>
      <p:pic>
        <p:nvPicPr>
          <p:cNvPr id="9" name="8 Resim" descr="Resim 425.jpg"/>
          <p:cNvPicPr>
            <a:picLocks noChangeAspect="1"/>
          </p:cNvPicPr>
          <p:nvPr/>
        </p:nvPicPr>
        <p:blipFill>
          <a:blip r:embed="rId5" cstate="print"/>
          <a:stretch>
            <a:fillRect/>
          </a:stretch>
        </p:blipFill>
        <p:spPr>
          <a:xfrm>
            <a:off x="8460432" y="188640"/>
            <a:ext cx="504056" cy="63590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1600200"/>
          <a:ext cx="8229600" cy="7416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a:p>
                  </a:txBody>
                  <a:tcPr/>
                </a:tc>
              </a:tr>
              <a:tr h="370840">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a:p>
                  </a:txBody>
                  <a:tcPr/>
                </a:tc>
              </a:tr>
            </a:tbl>
          </a:graphicData>
        </a:graphic>
      </p:graphicFrame>
      <p:graphicFrame>
        <p:nvGraphicFramePr>
          <p:cNvPr id="6" name="5 İçerik Yer Tutucusu"/>
          <p:cNvGraphicFramePr>
            <a:graphicFrameLocks/>
          </p:cNvGraphicFramePr>
          <p:nvPr/>
        </p:nvGraphicFramePr>
        <p:xfrm>
          <a:off x="142843" y="928670"/>
          <a:ext cx="8858314" cy="5786476"/>
        </p:xfrm>
        <a:graphic>
          <a:graphicData uri="http://schemas.openxmlformats.org/drawingml/2006/table">
            <a:tbl>
              <a:tblPr firstRow="1" bandRow="1">
                <a:tableStyleId>{5C22544A-7EE6-4342-B048-85BDC9FD1C3A}</a:tableStyleId>
              </a:tblPr>
              <a:tblGrid>
                <a:gridCol w="428629"/>
                <a:gridCol w="1770557"/>
                <a:gridCol w="4771290"/>
                <a:gridCol w="1887838"/>
              </a:tblGrid>
              <a:tr h="1450295">
                <a:tc>
                  <a:txBody>
                    <a:bodyPr/>
                    <a:lstStyle/>
                    <a:p>
                      <a:pPr marL="71755" marR="71755">
                        <a:spcAft>
                          <a:spcPts val="0"/>
                        </a:spcAft>
                      </a:pPr>
                      <a:r>
                        <a:rPr lang="tr-TR" sz="1800" b="1" dirty="0" smtClean="0">
                          <a:latin typeface="Arial"/>
                          <a:ea typeface="Times New Roman"/>
                          <a:cs typeface="Times New Roman"/>
                        </a:rPr>
                        <a:t>  SIRA NO</a:t>
                      </a:r>
                      <a:endParaRPr lang="tr-TR" sz="1200" dirty="0">
                        <a:latin typeface="Times New Roman"/>
                        <a:ea typeface="Times New Roman"/>
                        <a:cs typeface="Times New Roman"/>
                      </a:endParaRPr>
                    </a:p>
                  </a:txBody>
                  <a:tcPr marL="68580" marR="68580" marT="0" marB="0" vert="vert270"/>
                </a:tc>
                <a:tc>
                  <a:txBody>
                    <a:bodyPr/>
                    <a:lstStyle/>
                    <a:p>
                      <a:pPr>
                        <a:spcAft>
                          <a:spcPts val="0"/>
                        </a:spcAft>
                      </a:pPr>
                      <a:endParaRPr lang="tr-TR" sz="1200" dirty="0" smtClean="0">
                        <a:latin typeface="Times New Roman"/>
                        <a:ea typeface="Times New Roman"/>
                        <a:cs typeface="Times New Roman"/>
                      </a:endParaRPr>
                    </a:p>
                    <a:p>
                      <a:pPr>
                        <a:spcAft>
                          <a:spcPts val="0"/>
                        </a:spcAft>
                      </a:pPr>
                      <a:r>
                        <a:rPr lang="tr-TR" sz="1800" b="1" dirty="0" smtClean="0">
                          <a:latin typeface="Arial"/>
                          <a:ea typeface="Times New Roman"/>
                          <a:cs typeface="Times New Roman"/>
                        </a:rPr>
                        <a:t>HİZMET  ADI</a:t>
                      </a:r>
                      <a:endParaRPr lang="tr-TR" sz="1200" dirty="0">
                        <a:latin typeface="Times New Roman"/>
                        <a:ea typeface="Times New Roman"/>
                        <a:cs typeface="Times New Roman"/>
                      </a:endParaRPr>
                    </a:p>
                  </a:txBody>
                  <a:tcPr marL="68580" marR="68580" marT="0" marB="0"/>
                </a:tc>
                <a:tc>
                  <a:txBody>
                    <a:bodyPr/>
                    <a:lstStyle/>
                    <a:p>
                      <a:pPr>
                        <a:spcAft>
                          <a:spcPts val="0"/>
                        </a:spcAft>
                      </a:pPr>
                      <a:endParaRPr lang="tr-TR" sz="1200" dirty="0" smtClean="0">
                        <a:latin typeface="Times New Roman"/>
                        <a:ea typeface="Times New Roman"/>
                        <a:cs typeface="Times New Roman"/>
                      </a:endParaRPr>
                    </a:p>
                    <a:p>
                      <a:pPr>
                        <a:spcAft>
                          <a:spcPts val="0"/>
                        </a:spcAft>
                      </a:pPr>
                      <a:r>
                        <a:rPr lang="tr-TR" sz="1800" b="1" dirty="0" smtClean="0">
                          <a:latin typeface="Arial"/>
                          <a:ea typeface="Times New Roman"/>
                          <a:cs typeface="Times New Roman"/>
                        </a:rPr>
                        <a:t>İSTENEN BELGELER</a:t>
                      </a:r>
                      <a:endParaRPr lang="tr-TR" sz="1200" dirty="0">
                        <a:latin typeface="Times New Roman"/>
                        <a:ea typeface="Times New Roman"/>
                        <a:cs typeface="Times New Roman"/>
                      </a:endParaRPr>
                    </a:p>
                  </a:txBody>
                  <a:tcPr marL="68580" marR="68580" marT="0" marB="0"/>
                </a:tc>
                <a:tc>
                  <a:txBody>
                    <a:bodyPr/>
                    <a:lstStyle/>
                    <a:p>
                      <a:pPr algn="ctr">
                        <a:spcAft>
                          <a:spcPts val="0"/>
                        </a:spcAft>
                      </a:pPr>
                      <a:r>
                        <a:rPr lang="tr-TR" sz="1800" b="1" smtClean="0">
                          <a:latin typeface="Arial"/>
                          <a:ea typeface="Times New Roman"/>
                          <a:cs typeface="Times New Roman"/>
                        </a:rPr>
                        <a:t>HİZMETİN TAMAMLANMA SÜRESİ</a:t>
                      </a:r>
                      <a:endParaRPr lang="tr-TR" sz="1200" smtClean="0">
                        <a:latin typeface="Times New Roman"/>
                        <a:ea typeface="Times New Roman"/>
                        <a:cs typeface="Times New Roman"/>
                      </a:endParaRPr>
                    </a:p>
                    <a:p>
                      <a:pPr algn="ctr">
                        <a:spcAft>
                          <a:spcPts val="0"/>
                        </a:spcAft>
                      </a:pPr>
                      <a:r>
                        <a:rPr lang="tr-TR" sz="1800" b="1" smtClean="0">
                          <a:latin typeface="Arial"/>
                          <a:ea typeface="Times New Roman"/>
                          <a:cs typeface="Times New Roman"/>
                        </a:rPr>
                        <a:t>(EN GEÇ)</a:t>
                      </a:r>
                      <a:endParaRPr lang="tr-TR" sz="1200">
                        <a:latin typeface="Times New Roman"/>
                        <a:ea typeface="Times New Roman"/>
                        <a:cs typeface="Times New Roman"/>
                      </a:endParaRPr>
                    </a:p>
                  </a:txBody>
                  <a:tcPr marL="68580" marR="68580" marT="0" marB="0"/>
                </a:tc>
              </a:tr>
              <a:tr h="652633">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20</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dirty="0">
                          <a:latin typeface="Arial" pitchFamily="34" charset="0"/>
                          <a:ea typeface="Times New Roman"/>
                          <a:cs typeface="Arial" pitchFamily="34" charset="0"/>
                        </a:rPr>
                        <a:t>İzin Talep İşlemleri (Mazeret izni) </a:t>
                      </a:r>
                    </a:p>
                  </a:txBody>
                  <a:tcPr marL="68580" marR="68580" marT="0" marB="0" anchor="ctr"/>
                </a:tc>
                <a:tc>
                  <a:txBody>
                    <a:bodyPr/>
                    <a:lstStyle/>
                    <a:p>
                      <a:r>
                        <a:rPr lang="tr-TR" sz="1400" b="0" dirty="0">
                          <a:latin typeface="Arial" pitchFamily="34" charset="0"/>
                          <a:ea typeface="Times New Roman"/>
                          <a:cs typeface="Arial" pitchFamily="34" charset="0"/>
                        </a:rPr>
                        <a:t>1. İzin talep form dilekçesi </a:t>
                      </a:r>
                    </a:p>
                  </a:txBody>
                  <a:tcPr marL="68580" marR="68580" marT="0" marB="0" anchor="ctr"/>
                </a:tc>
                <a:tc>
                  <a:txBody>
                    <a:bodyPr/>
                    <a:lstStyle/>
                    <a:p>
                      <a:pPr algn="ctr"/>
                      <a:r>
                        <a:rPr lang="tr-TR" sz="1400" b="1" dirty="0" smtClean="0">
                          <a:latin typeface="Arial" pitchFamily="34" charset="0"/>
                          <a:ea typeface="Times New Roman"/>
                          <a:cs typeface="Arial" pitchFamily="34" charset="0"/>
                        </a:rPr>
                        <a:t>15</a:t>
                      </a:r>
                      <a:r>
                        <a:rPr lang="tr-TR" sz="1400" b="1" baseline="0" dirty="0" smtClean="0">
                          <a:latin typeface="Arial" pitchFamily="34" charset="0"/>
                          <a:ea typeface="Times New Roman"/>
                          <a:cs typeface="Arial" pitchFamily="34" charset="0"/>
                        </a:rPr>
                        <a:t> </a:t>
                      </a:r>
                      <a:r>
                        <a:rPr lang="tr-TR" sz="1400" b="1" baseline="0" dirty="0" err="1" smtClean="0">
                          <a:latin typeface="Arial" pitchFamily="34" charset="0"/>
                          <a:ea typeface="Times New Roman"/>
                          <a:cs typeface="Arial" pitchFamily="34" charset="0"/>
                        </a:rPr>
                        <a:t>Dk</a:t>
                      </a:r>
                      <a:endParaRPr lang="tr-TR" sz="1400" b="1" dirty="0">
                        <a:latin typeface="Arial" pitchFamily="34" charset="0"/>
                        <a:ea typeface="Times New Roman"/>
                        <a:cs typeface="Arial" pitchFamily="34" charset="0"/>
                      </a:endParaRPr>
                    </a:p>
                  </a:txBody>
                  <a:tcPr marL="68580" marR="68580" marT="0" marB="0" anchor="ctr"/>
                </a:tc>
              </a:tr>
              <a:tr h="448399">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21</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dirty="0">
                          <a:latin typeface="Arial" pitchFamily="34" charset="0"/>
                          <a:ea typeface="Times New Roman"/>
                          <a:cs typeface="Arial" pitchFamily="34" charset="0"/>
                        </a:rPr>
                        <a:t>Sağlık raporunun izne çevrilmesi </a:t>
                      </a:r>
                    </a:p>
                  </a:txBody>
                  <a:tcPr marL="68580" marR="68580" marT="0" marB="0" anchor="ctr"/>
                </a:tc>
                <a:tc>
                  <a:txBody>
                    <a:bodyPr/>
                    <a:lstStyle/>
                    <a:p>
                      <a:r>
                        <a:rPr lang="tr-TR" sz="1400" b="0" dirty="0">
                          <a:latin typeface="Arial" pitchFamily="34" charset="0"/>
                          <a:ea typeface="Times New Roman"/>
                          <a:cs typeface="Arial" pitchFamily="34" charset="0"/>
                        </a:rPr>
                        <a:t>1. Rapor </a:t>
                      </a:r>
                    </a:p>
                  </a:txBody>
                  <a:tcPr marL="68580" marR="68580" marT="0" marB="0" anchor="ctr"/>
                </a:tc>
                <a:tc>
                  <a:txBody>
                    <a:bodyPr/>
                    <a:lstStyle/>
                    <a:p>
                      <a:pPr algn="ctr"/>
                      <a:r>
                        <a:rPr lang="tr-TR" sz="1400" b="1" dirty="0" smtClean="0">
                          <a:latin typeface="Arial" pitchFamily="34" charset="0"/>
                          <a:ea typeface="Times New Roman"/>
                          <a:cs typeface="Arial" pitchFamily="34" charset="0"/>
                        </a:rPr>
                        <a:t>15</a:t>
                      </a:r>
                      <a:r>
                        <a:rPr lang="tr-TR" sz="1400" b="1" baseline="0" dirty="0" smtClean="0">
                          <a:latin typeface="Arial" pitchFamily="34" charset="0"/>
                          <a:ea typeface="Times New Roman"/>
                          <a:cs typeface="Arial" pitchFamily="34" charset="0"/>
                        </a:rPr>
                        <a:t> </a:t>
                      </a:r>
                      <a:r>
                        <a:rPr lang="tr-TR" sz="1400" b="1" baseline="0" dirty="0" err="1" smtClean="0">
                          <a:latin typeface="Arial" pitchFamily="34" charset="0"/>
                          <a:ea typeface="Times New Roman"/>
                          <a:cs typeface="Arial" pitchFamily="34" charset="0"/>
                        </a:rPr>
                        <a:t>Dk</a:t>
                      </a:r>
                      <a:endParaRPr lang="tr-TR" sz="1400" b="1" dirty="0">
                        <a:latin typeface="Arial" pitchFamily="34" charset="0"/>
                        <a:ea typeface="Times New Roman"/>
                        <a:cs typeface="Arial" pitchFamily="34" charset="0"/>
                      </a:endParaRPr>
                    </a:p>
                  </a:txBody>
                  <a:tcPr marL="68580" marR="68580" marT="0" marB="0" anchor="ctr"/>
                </a:tc>
              </a:tr>
              <a:tr h="507603">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22</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a:latin typeface="Arial" pitchFamily="34" charset="0"/>
                          <a:ea typeface="Times New Roman"/>
                          <a:cs typeface="Arial" pitchFamily="34" charset="0"/>
                        </a:rPr>
                        <a:t>Derece ve Kademe Terfi İşlemleri </a:t>
                      </a:r>
                    </a:p>
                  </a:txBody>
                  <a:tcPr marL="68580" marR="68580" marT="0" marB="0" anchor="ctr"/>
                </a:tc>
                <a:tc>
                  <a:txBody>
                    <a:bodyPr/>
                    <a:lstStyle/>
                    <a:p>
                      <a:r>
                        <a:rPr lang="tr-TR" sz="1400" b="0" dirty="0">
                          <a:latin typeface="Arial" pitchFamily="34" charset="0"/>
                          <a:ea typeface="Times New Roman"/>
                          <a:cs typeface="Arial" pitchFamily="34" charset="0"/>
                        </a:rPr>
                        <a:t>1. İlden derece teklif yazılarının tebliği </a:t>
                      </a:r>
                    </a:p>
                  </a:txBody>
                  <a:tcPr marL="68580" marR="68580" marT="0" marB="0" anchor="ctr"/>
                </a:tc>
                <a:tc>
                  <a:txBody>
                    <a:bodyPr/>
                    <a:lstStyle/>
                    <a:p>
                      <a:pPr algn="ctr"/>
                      <a:r>
                        <a:rPr lang="tr-TR" sz="1400" b="1" dirty="0" smtClean="0">
                          <a:latin typeface="Arial" pitchFamily="34" charset="0"/>
                          <a:ea typeface="Times New Roman"/>
                          <a:cs typeface="Arial" pitchFamily="34" charset="0"/>
                        </a:rPr>
                        <a:t>20</a:t>
                      </a:r>
                      <a:r>
                        <a:rPr lang="tr-TR" sz="1400" b="1" baseline="0" dirty="0" smtClean="0">
                          <a:latin typeface="Arial" pitchFamily="34" charset="0"/>
                          <a:ea typeface="Times New Roman"/>
                          <a:cs typeface="Arial" pitchFamily="34" charset="0"/>
                        </a:rPr>
                        <a:t> </a:t>
                      </a:r>
                      <a:r>
                        <a:rPr lang="tr-TR" sz="1400" b="1" baseline="0" dirty="0" err="1" smtClean="0">
                          <a:latin typeface="Arial" pitchFamily="34" charset="0"/>
                          <a:ea typeface="Times New Roman"/>
                          <a:cs typeface="Arial" pitchFamily="34" charset="0"/>
                        </a:rPr>
                        <a:t>Dk</a:t>
                      </a:r>
                      <a:r>
                        <a:rPr lang="tr-TR" sz="1400" b="1" dirty="0" smtClean="0">
                          <a:latin typeface="Arial" pitchFamily="34" charset="0"/>
                          <a:ea typeface="Times New Roman"/>
                          <a:cs typeface="Arial" pitchFamily="34" charset="0"/>
                        </a:rPr>
                        <a:t> </a:t>
                      </a:r>
                      <a:endParaRPr lang="tr-TR" sz="1400" b="1" dirty="0">
                        <a:latin typeface="Arial" pitchFamily="34" charset="0"/>
                        <a:ea typeface="Times New Roman"/>
                        <a:cs typeface="Arial" pitchFamily="34" charset="0"/>
                      </a:endParaRPr>
                    </a:p>
                  </a:txBody>
                  <a:tcPr marL="68580" marR="68580" marT="0" marB="0" anchor="ctr"/>
                </a:tc>
              </a:tr>
              <a:tr h="507603">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23</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dirty="0">
                          <a:latin typeface="Arial" pitchFamily="34" charset="0"/>
                          <a:ea typeface="Times New Roman"/>
                          <a:cs typeface="Arial" pitchFamily="34" charset="0"/>
                        </a:rPr>
                        <a:t>Hizmet Cetveli </a:t>
                      </a:r>
                    </a:p>
                  </a:txBody>
                  <a:tcPr marL="68580" marR="68580" marT="0" marB="0" anchor="ctr"/>
                </a:tc>
                <a:tc>
                  <a:txBody>
                    <a:bodyPr/>
                    <a:lstStyle/>
                    <a:p>
                      <a:r>
                        <a:rPr lang="tr-TR" sz="1400" b="0" dirty="0">
                          <a:latin typeface="Arial" pitchFamily="34" charset="0"/>
                          <a:ea typeface="Times New Roman"/>
                          <a:cs typeface="Arial" pitchFamily="34" charset="0"/>
                        </a:rPr>
                        <a:t>1. Sözlü Başvuru </a:t>
                      </a:r>
                    </a:p>
                  </a:txBody>
                  <a:tcPr marL="68580" marR="68580" marT="0" marB="0" anchor="ctr"/>
                </a:tc>
                <a:tc>
                  <a:txBody>
                    <a:bodyPr/>
                    <a:lstStyle/>
                    <a:p>
                      <a:pPr algn="ctr"/>
                      <a:r>
                        <a:rPr lang="tr-TR" sz="1400" b="1" baseline="0" dirty="0" smtClean="0">
                          <a:latin typeface="Arial" pitchFamily="34" charset="0"/>
                          <a:ea typeface="Times New Roman"/>
                          <a:cs typeface="Arial" pitchFamily="34" charset="0"/>
                        </a:rPr>
                        <a:t>20 </a:t>
                      </a:r>
                      <a:r>
                        <a:rPr lang="tr-TR" sz="1400" b="1" baseline="0" dirty="0" err="1" smtClean="0">
                          <a:latin typeface="Arial" pitchFamily="34" charset="0"/>
                          <a:ea typeface="Times New Roman"/>
                          <a:cs typeface="Arial" pitchFamily="34" charset="0"/>
                        </a:rPr>
                        <a:t>Dk</a:t>
                      </a:r>
                      <a:r>
                        <a:rPr lang="tr-TR" sz="1400" b="1" dirty="0" smtClean="0">
                          <a:latin typeface="Arial" pitchFamily="34" charset="0"/>
                          <a:ea typeface="Times New Roman"/>
                          <a:cs typeface="Arial" pitchFamily="34" charset="0"/>
                        </a:rPr>
                        <a:t> </a:t>
                      </a:r>
                      <a:endParaRPr lang="tr-TR" sz="1400" b="1" dirty="0">
                        <a:latin typeface="Arial" pitchFamily="34" charset="0"/>
                        <a:ea typeface="Times New Roman"/>
                        <a:cs typeface="Arial" pitchFamily="34" charset="0"/>
                      </a:endParaRPr>
                    </a:p>
                  </a:txBody>
                  <a:tcPr marL="68580" marR="68580" marT="0" marB="0" anchor="ctr"/>
                </a:tc>
              </a:tr>
              <a:tr h="650546">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24</a:t>
                      </a:r>
                      <a:endParaRPr lang="tr-TR" sz="1400" b="1" dirty="0">
                        <a:latin typeface="Arial" pitchFamily="34" charset="0"/>
                        <a:ea typeface="Times New Roman"/>
                        <a:cs typeface="Arial" pitchFamily="34" charset="0"/>
                      </a:endParaRPr>
                    </a:p>
                  </a:txBody>
                  <a:tcPr marL="68580" marR="68580" marT="0" marB="0"/>
                </a:tc>
                <a:tc>
                  <a:txBody>
                    <a:bodyPr/>
                    <a:lstStyle/>
                    <a:p>
                      <a:r>
                        <a:rPr lang="tr-TR" sz="1400" b="1">
                          <a:latin typeface="Arial" pitchFamily="34" charset="0"/>
                          <a:ea typeface="Times New Roman"/>
                          <a:cs typeface="Arial" pitchFamily="34" charset="0"/>
                        </a:rPr>
                        <a:t>Derece/Kademe Terfi işlemleri </a:t>
                      </a:r>
                    </a:p>
                  </a:txBody>
                  <a:tcPr marL="68580" marR="68580" marT="0" marB="0" anchor="ctr"/>
                </a:tc>
                <a:tc>
                  <a:txBody>
                    <a:bodyPr/>
                    <a:lstStyle/>
                    <a:p>
                      <a:r>
                        <a:rPr lang="tr-TR" sz="1400" b="0" dirty="0">
                          <a:latin typeface="Arial" pitchFamily="34" charset="0"/>
                          <a:ea typeface="Times New Roman"/>
                          <a:cs typeface="Arial" pitchFamily="34" charset="0"/>
                        </a:rPr>
                        <a:t>1. Gecikmelerde dilekçe </a:t>
                      </a:r>
                    </a:p>
                  </a:txBody>
                  <a:tcPr marL="68580" marR="68580" marT="0" marB="0" anchor="ctr"/>
                </a:tc>
                <a:tc>
                  <a:txBody>
                    <a:bodyPr/>
                    <a:lstStyle/>
                    <a:p>
                      <a:pPr algn="ctr"/>
                      <a:r>
                        <a:rPr lang="tr-TR" sz="1400" b="1" dirty="0">
                          <a:latin typeface="Arial" pitchFamily="34" charset="0"/>
                          <a:ea typeface="Times New Roman"/>
                          <a:cs typeface="Arial" pitchFamily="34" charset="0"/>
                        </a:rPr>
                        <a:t>Aynı gün </a:t>
                      </a:r>
                    </a:p>
                  </a:txBody>
                  <a:tcPr marL="68580" marR="68580" marT="0" marB="0" anchor="ctr"/>
                </a:tc>
              </a:tr>
              <a:tr h="1569397">
                <a:tc>
                  <a:txBody>
                    <a:bodyPr/>
                    <a:lstStyle/>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endParaRPr lang="tr-TR" sz="1400" b="1"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25</a:t>
                      </a:r>
                      <a:endParaRPr lang="tr-TR" sz="1400" b="1" dirty="0">
                        <a:latin typeface="Arial" pitchFamily="34" charset="0"/>
                        <a:ea typeface="Times New Roman"/>
                        <a:cs typeface="Arial" pitchFamily="34" charset="0"/>
                      </a:endParaRPr>
                    </a:p>
                  </a:txBody>
                  <a:tcPr marL="68580" marR="68580" marT="0" marB="0"/>
                </a:tc>
                <a:tc>
                  <a:txBody>
                    <a:bodyPr/>
                    <a:lstStyle/>
                    <a:p>
                      <a:pPr>
                        <a:spcAft>
                          <a:spcPts val="0"/>
                        </a:spcAft>
                      </a:pPr>
                      <a:r>
                        <a:rPr lang="tr-TR" sz="1400" b="1" dirty="0">
                          <a:solidFill>
                            <a:srgbClr val="000000"/>
                          </a:solidFill>
                          <a:latin typeface="Arial"/>
                          <a:ea typeface="Times New Roman"/>
                          <a:cs typeface="Times New Roman"/>
                        </a:rPr>
                        <a:t>İlköğretim Okullarında Veli Tarafından Öğrenci Davranışlarını Değerlendirme Kurulu Kararına İtiraz Etme</a:t>
                      </a:r>
                      <a:endParaRPr lang="tr-TR" sz="1200" b="1" dirty="0">
                        <a:latin typeface="Times New Roman"/>
                        <a:ea typeface="Times New Roman"/>
                        <a:cs typeface="Times New Roman"/>
                      </a:endParaRPr>
                    </a:p>
                  </a:txBody>
                  <a:tcPr marL="68580" marR="68580" marT="0" marB="0"/>
                </a:tc>
                <a:tc>
                  <a:txBody>
                    <a:bodyPr/>
                    <a:lstStyle/>
                    <a:p>
                      <a:pPr>
                        <a:spcAft>
                          <a:spcPts val="0"/>
                        </a:spcAft>
                      </a:pPr>
                      <a:endParaRPr lang="tr-TR" sz="1400" b="0" dirty="0" smtClean="0">
                        <a:solidFill>
                          <a:srgbClr val="000000"/>
                        </a:solidFill>
                        <a:latin typeface="Arial"/>
                        <a:ea typeface="Times New Roman"/>
                        <a:cs typeface="Times New Roman"/>
                      </a:endParaRPr>
                    </a:p>
                    <a:p>
                      <a:pPr>
                        <a:spcAft>
                          <a:spcPts val="0"/>
                        </a:spcAft>
                      </a:pPr>
                      <a:endParaRPr lang="tr-TR" sz="1400" b="0" dirty="0" smtClean="0">
                        <a:solidFill>
                          <a:srgbClr val="000000"/>
                        </a:solidFill>
                        <a:latin typeface="Arial"/>
                        <a:ea typeface="Times New Roman"/>
                        <a:cs typeface="Times New Roman"/>
                      </a:endParaRPr>
                    </a:p>
                    <a:p>
                      <a:pPr>
                        <a:spcAft>
                          <a:spcPts val="0"/>
                        </a:spcAft>
                      </a:pPr>
                      <a:r>
                        <a:rPr lang="tr-TR" sz="1400" b="0" dirty="0" smtClean="0">
                          <a:solidFill>
                            <a:srgbClr val="000000"/>
                          </a:solidFill>
                          <a:latin typeface="Arial"/>
                          <a:ea typeface="Times New Roman"/>
                          <a:cs typeface="Times New Roman"/>
                        </a:rPr>
                        <a:t>Veli </a:t>
                      </a:r>
                      <a:r>
                        <a:rPr lang="tr-TR" sz="1400" b="0" dirty="0">
                          <a:solidFill>
                            <a:srgbClr val="000000"/>
                          </a:solidFill>
                          <a:latin typeface="Arial"/>
                          <a:ea typeface="Times New Roman"/>
                          <a:cs typeface="Times New Roman"/>
                        </a:rPr>
                        <a:t>itiraz dilekçesi</a:t>
                      </a:r>
                      <a:endParaRPr lang="tr-TR" sz="1200" b="0" dirty="0">
                        <a:latin typeface="Times New Roman"/>
                        <a:ea typeface="Times New Roman"/>
                        <a:cs typeface="Times New Roman"/>
                      </a:endParaRPr>
                    </a:p>
                  </a:txBody>
                  <a:tcPr marL="68580" marR="68580" marT="0" marB="0"/>
                </a:tc>
                <a:tc>
                  <a:txBody>
                    <a:bodyPr/>
                    <a:lstStyle/>
                    <a:p>
                      <a:pPr algn="ctr">
                        <a:spcAft>
                          <a:spcPts val="0"/>
                        </a:spcAft>
                      </a:pPr>
                      <a:endParaRPr lang="tr-TR" sz="1400" b="1" dirty="0" smtClean="0">
                        <a:solidFill>
                          <a:srgbClr val="FF0000"/>
                        </a:solidFill>
                        <a:latin typeface="Arial"/>
                        <a:ea typeface="Times New Roman"/>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tr-TR" sz="1400" b="1" dirty="0" smtClean="0">
                        <a:latin typeface="Arial" pitchFamily="34" charset="0"/>
                        <a:ea typeface="Times New Roman"/>
                        <a:cs typeface="Arial"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tr-TR" sz="1400" b="1" dirty="0" smtClean="0">
                          <a:latin typeface="Arial" pitchFamily="34" charset="0"/>
                          <a:ea typeface="Times New Roman"/>
                          <a:cs typeface="Arial" pitchFamily="34" charset="0"/>
                        </a:rPr>
                        <a:t>1</a:t>
                      </a:r>
                      <a:r>
                        <a:rPr lang="tr-TR" sz="1400" b="1" baseline="0" dirty="0" smtClean="0">
                          <a:latin typeface="Arial" pitchFamily="34" charset="0"/>
                          <a:ea typeface="Times New Roman"/>
                          <a:cs typeface="Arial" pitchFamily="34" charset="0"/>
                        </a:rPr>
                        <a:t> Hafta</a:t>
                      </a:r>
                      <a:r>
                        <a:rPr lang="tr-TR" sz="1400" b="1" dirty="0" smtClean="0">
                          <a:latin typeface="Arial" pitchFamily="34" charset="0"/>
                          <a:ea typeface="Times New Roman"/>
                          <a:cs typeface="Arial" pitchFamily="34" charset="0"/>
                        </a:rPr>
                        <a:t> </a:t>
                      </a:r>
                    </a:p>
                    <a:p>
                      <a:pPr algn="ctr">
                        <a:spcAft>
                          <a:spcPts val="0"/>
                        </a:spcAft>
                      </a:pPr>
                      <a:endParaRPr lang="tr-TR" sz="1400" b="1" dirty="0" smtClean="0">
                        <a:solidFill>
                          <a:srgbClr val="FF0000"/>
                        </a:solidFill>
                        <a:latin typeface="Arial"/>
                        <a:ea typeface="Times New Roman"/>
                        <a:cs typeface="Times New Roman"/>
                      </a:endParaRPr>
                    </a:p>
                  </a:txBody>
                  <a:tcPr marL="68580" marR="68580" marT="0" marB="0"/>
                </a:tc>
              </a:tr>
            </a:tbl>
          </a:graphicData>
        </a:graphic>
      </p:graphicFrame>
      <p:sp>
        <p:nvSpPr>
          <p:cNvPr id="8" name="3 Başlık"/>
          <p:cNvSpPr>
            <a:spLocks noGrp="1"/>
          </p:cNvSpPr>
          <p:nvPr>
            <p:ph type="title"/>
          </p:nvPr>
        </p:nvSpPr>
        <p:spPr>
          <a:xfrm>
            <a:off x="142844" y="142852"/>
            <a:ext cx="8858312" cy="714380"/>
          </a:xfrm>
          <a:blipFill>
            <a:blip r:embed="rId2" cstate="print"/>
            <a:tile tx="0" ty="0" sx="100000" sy="100000" flip="none" algn="tl"/>
          </a:blipFill>
        </p:spPr>
        <p:style>
          <a:lnRef idx="2">
            <a:schemeClr val="accent1"/>
          </a:lnRef>
          <a:fillRef idx="1">
            <a:schemeClr val="lt1"/>
          </a:fillRef>
          <a:effectRef idx="0">
            <a:schemeClr val="accent1"/>
          </a:effectRef>
          <a:fontRef idx="minor">
            <a:schemeClr val="dk1"/>
          </a:fontRef>
        </p:style>
        <p:txBody>
          <a:bodyPr>
            <a:normAutofit/>
          </a:bodyPr>
          <a:lstStyle/>
          <a:p>
            <a:r>
              <a:rPr lang="tr-TR" sz="1800" b="1" dirty="0" smtClean="0">
                <a:latin typeface="Arial" pitchFamily="34" charset="0"/>
                <a:cs typeface="Arial" pitchFamily="34" charset="0"/>
              </a:rPr>
              <a:t>SİNOP AYANCIK İMAM HATİP LİSESİ </a:t>
            </a:r>
            <a:r>
              <a:rPr lang="tr-TR" sz="1800" dirty="0" smtClean="0">
                <a:latin typeface="Arial" pitchFamily="34" charset="0"/>
                <a:cs typeface="Arial" pitchFamily="34" charset="0"/>
              </a:rPr>
              <a:t/>
            </a:r>
            <a:br>
              <a:rPr lang="tr-TR" sz="1800" dirty="0" smtClean="0">
                <a:latin typeface="Arial" pitchFamily="34" charset="0"/>
                <a:cs typeface="Arial" pitchFamily="34" charset="0"/>
              </a:rPr>
            </a:br>
            <a:r>
              <a:rPr lang="tr-TR" sz="1800" b="1" dirty="0" smtClean="0">
                <a:latin typeface="Arial" pitchFamily="34" charset="0"/>
                <a:cs typeface="Arial" pitchFamily="34" charset="0"/>
              </a:rPr>
              <a:t>KAMU HİZMET STANDARTLARI TABLOSU</a:t>
            </a:r>
            <a:endParaRPr lang="tr-TR" sz="1800" dirty="0">
              <a:latin typeface="Arial" pitchFamily="34" charset="0"/>
              <a:cs typeface="Arial" pitchFamily="34" charset="0"/>
            </a:endParaRPr>
          </a:p>
        </p:txBody>
      </p:sp>
      <p:pic>
        <p:nvPicPr>
          <p:cNvPr id="5" name="4 Resim" descr="http://www.meb.gov.tr/webmaster/mebwebmaster/MEBlogo_2.jpg">
            <a:hlinkClick r:id="rId3"/>
          </p:cNvPr>
          <p:cNvPicPr/>
          <p:nvPr/>
        </p:nvPicPr>
        <p:blipFill>
          <a:blip r:embed="rId4" cstate="print"/>
          <a:srcRect/>
          <a:stretch>
            <a:fillRect/>
          </a:stretch>
        </p:blipFill>
        <p:spPr bwMode="auto">
          <a:xfrm>
            <a:off x="500034" y="142852"/>
            <a:ext cx="774667" cy="642942"/>
          </a:xfrm>
          <a:prstGeom prst="rect">
            <a:avLst/>
          </a:prstGeom>
          <a:ln>
            <a:noFill/>
          </a:ln>
          <a:effectLst>
            <a:softEdge rad="112500"/>
          </a:effectLst>
        </p:spPr>
      </p:pic>
      <p:pic>
        <p:nvPicPr>
          <p:cNvPr id="9" name="8 Resim" descr="Resim 425.jpg"/>
          <p:cNvPicPr>
            <a:picLocks noChangeAspect="1"/>
          </p:cNvPicPr>
          <p:nvPr/>
        </p:nvPicPr>
        <p:blipFill>
          <a:blip r:embed="rId5" cstate="print"/>
          <a:stretch>
            <a:fillRect/>
          </a:stretch>
        </p:blipFill>
        <p:spPr>
          <a:xfrm>
            <a:off x="8460432" y="188640"/>
            <a:ext cx="504056" cy="63590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Metin Yer Tutucusu"/>
          <p:cNvSpPr>
            <a:spLocks noGrp="1"/>
          </p:cNvSpPr>
          <p:nvPr>
            <p:ph type="body" sz="half" idx="2"/>
          </p:nvPr>
        </p:nvSpPr>
        <p:spPr>
          <a:xfrm>
            <a:off x="142844" y="4143380"/>
            <a:ext cx="8858312" cy="250033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scene3d>
            <a:camera prst="orthographicFront"/>
            <a:lightRig rig="threePt" dir="t"/>
          </a:scene3d>
          <a:sp3d>
            <a:bevelT w="152400" h="50800" prst="softRound"/>
          </a:sp3d>
        </p:spPr>
        <p:style>
          <a:lnRef idx="2">
            <a:schemeClr val="accent1"/>
          </a:lnRef>
          <a:fillRef idx="1">
            <a:schemeClr val="lt1"/>
          </a:fillRef>
          <a:effectRef idx="0">
            <a:schemeClr val="accent1"/>
          </a:effectRef>
          <a:fontRef idx="minor">
            <a:schemeClr val="dk1"/>
          </a:fontRef>
        </p:style>
        <p:txBody>
          <a:bodyPr>
            <a:normAutofit/>
          </a:bodyPr>
          <a:lstStyle/>
          <a:p>
            <a:r>
              <a:rPr lang="tr-TR" sz="1100" dirty="0" smtClean="0">
                <a:latin typeface="Arial" pitchFamily="34" charset="0"/>
                <a:cs typeface="Arial" pitchFamily="34" charset="0"/>
              </a:rPr>
              <a:t>            Başvuru </a:t>
            </a:r>
            <a:r>
              <a:rPr lang="tr-TR" sz="1100" dirty="0">
                <a:latin typeface="Arial" pitchFamily="34" charset="0"/>
                <a:cs typeface="Arial" pitchFamily="34" charset="0"/>
              </a:rPr>
              <a:t>esnasında yukarıda belirtilen belgelerin dışında belge istenmesi,eksiksiz belge ile başvuru yapılmasına rağmen,hizmetin belirtilen sürede tamamlanmaması veya yukarıda tabloda bazı hizmetlerin bulunmadığının tespiti durumunda ilk müracaat yerine ya da ikinci müracaat yerine başvurunuz.</a:t>
            </a:r>
          </a:p>
          <a:p>
            <a:r>
              <a:rPr lang="tr-TR" sz="1100" dirty="0">
                <a:latin typeface="Arial" pitchFamily="34" charset="0"/>
                <a:cs typeface="Arial" pitchFamily="34" charset="0"/>
              </a:rPr>
              <a:t> </a:t>
            </a:r>
          </a:p>
          <a:p>
            <a:r>
              <a:rPr lang="tr-TR" sz="1100" dirty="0">
                <a:latin typeface="Arial" pitchFamily="34" charset="0"/>
                <a:cs typeface="Arial" pitchFamily="34" charset="0"/>
              </a:rPr>
              <a:t>İlk Müracaat </a:t>
            </a:r>
            <a:r>
              <a:rPr lang="tr-TR" sz="1100" dirty="0" smtClean="0">
                <a:latin typeface="Arial" pitchFamily="34" charset="0"/>
                <a:cs typeface="Arial" pitchFamily="34" charset="0"/>
              </a:rPr>
              <a:t>Yer     : İmam Hatip Lisesi</a:t>
            </a:r>
            <a:r>
              <a:rPr lang="tr-TR" sz="1100" dirty="0">
                <a:latin typeface="Arial" pitchFamily="34" charset="0"/>
                <a:cs typeface="Arial" pitchFamily="34" charset="0"/>
              </a:rPr>
              <a:t>	</a:t>
            </a:r>
            <a:r>
              <a:rPr lang="tr-TR" sz="1100" dirty="0" smtClean="0">
                <a:latin typeface="Arial" pitchFamily="34" charset="0"/>
                <a:cs typeface="Arial" pitchFamily="34" charset="0"/>
              </a:rPr>
              <a:t>	                                    İkinci </a:t>
            </a:r>
            <a:r>
              <a:rPr lang="tr-TR" sz="1100" dirty="0">
                <a:latin typeface="Arial" pitchFamily="34" charset="0"/>
                <a:cs typeface="Arial" pitchFamily="34" charset="0"/>
              </a:rPr>
              <a:t>Müracaat </a:t>
            </a:r>
            <a:r>
              <a:rPr lang="tr-TR" sz="1100" dirty="0" smtClean="0">
                <a:latin typeface="Arial" pitchFamily="34" charset="0"/>
                <a:cs typeface="Arial" pitchFamily="34" charset="0"/>
              </a:rPr>
              <a:t>Yeri  : İlçe </a:t>
            </a:r>
            <a:r>
              <a:rPr lang="tr-TR" sz="1100" dirty="0">
                <a:latin typeface="Arial" pitchFamily="34" charset="0"/>
                <a:cs typeface="Arial" pitchFamily="34" charset="0"/>
              </a:rPr>
              <a:t>Milli Eğitim Müdürü</a:t>
            </a:r>
          </a:p>
          <a:p>
            <a:r>
              <a:rPr lang="tr-TR" sz="1100" dirty="0">
                <a:latin typeface="Arial" pitchFamily="34" charset="0"/>
                <a:cs typeface="Arial" pitchFamily="34" charset="0"/>
              </a:rPr>
              <a:t>İsim	</a:t>
            </a:r>
            <a:r>
              <a:rPr lang="tr-TR" sz="1100" dirty="0" smtClean="0">
                <a:latin typeface="Arial" pitchFamily="34" charset="0"/>
                <a:cs typeface="Arial" pitchFamily="34" charset="0"/>
              </a:rPr>
              <a:t>        : Aydın YILMAZ			           İsim</a:t>
            </a:r>
            <a:r>
              <a:rPr lang="tr-TR" sz="1100" dirty="0">
                <a:latin typeface="Arial" pitchFamily="34" charset="0"/>
                <a:cs typeface="Arial" pitchFamily="34" charset="0"/>
              </a:rPr>
              <a:t>	</a:t>
            </a:r>
            <a:r>
              <a:rPr lang="tr-TR" sz="1100" dirty="0" smtClean="0">
                <a:latin typeface="Arial" pitchFamily="34" charset="0"/>
                <a:cs typeface="Arial" pitchFamily="34" charset="0"/>
              </a:rPr>
              <a:t>                      : Orhan KÖKSAL</a:t>
            </a:r>
            <a:endParaRPr lang="tr-TR" sz="1100" dirty="0">
              <a:latin typeface="Arial" pitchFamily="34" charset="0"/>
              <a:cs typeface="Arial" pitchFamily="34" charset="0"/>
            </a:endParaRPr>
          </a:p>
          <a:p>
            <a:r>
              <a:rPr lang="tr-TR" sz="1100" dirty="0">
                <a:latin typeface="Arial" pitchFamily="34" charset="0"/>
                <a:cs typeface="Arial" pitchFamily="34" charset="0"/>
              </a:rPr>
              <a:t>Unvan	</a:t>
            </a:r>
            <a:r>
              <a:rPr lang="tr-TR" sz="1100" dirty="0" smtClean="0">
                <a:latin typeface="Arial" pitchFamily="34" charset="0"/>
                <a:cs typeface="Arial" pitchFamily="34" charset="0"/>
              </a:rPr>
              <a:t>        : Okul  Müdürü</a:t>
            </a:r>
            <a:r>
              <a:rPr lang="tr-TR" sz="1100" dirty="0">
                <a:latin typeface="Arial" pitchFamily="34" charset="0"/>
                <a:cs typeface="Arial" pitchFamily="34" charset="0"/>
              </a:rPr>
              <a:t>		</a:t>
            </a:r>
            <a:r>
              <a:rPr lang="tr-TR" sz="1100" dirty="0" smtClean="0">
                <a:latin typeface="Arial" pitchFamily="34" charset="0"/>
                <a:cs typeface="Arial" pitchFamily="34" charset="0"/>
              </a:rPr>
              <a:t>	           Unvan</a:t>
            </a:r>
            <a:r>
              <a:rPr lang="tr-TR" sz="1100" dirty="0">
                <a:latin typeface="Arial" pitchFamily="34" charset="0"/>
                <a:cs typeface="Arial" pitchFamily="34" charset="0"/>
              </a:rPr>
              <a:t>	</a:t>
            </a:r>
            <a:r>
              <a:rPr lang="tr-TR" sz="1100" dirty="0" smtClean="0">
                <a:latin typeface="Arial" pitchFamily="34" charset="0"/>
                <a:cs typeface="Arial" pitchFamily="34" charset="0"/>
              </a:rPr>
              <a:t>                      : İlçe </a:t>
            </a:r>
            <a:r>
              <a:rPr lang="tr-TR" sz="1100" dirty="0">
                <a:latin typeface="Arial" pitchFamily="34" charset="0"/>
                <a:cs typeface="Arial" pitchFamily="34" charset="0"/>
              </a:rPr>
              <a:t>Milli Eğitim Müdürü</a:t>
            </a:r>
          </a:p>
          <a:p>
            <a:r>
              <a:rPr lang="tr-TR" sz="1100" dirty="0">
                <a:latin typeface="Arial" pitchFamily="34" charset="0"/>
                <a:cs typeface="Arial" pitchFamily="34" charset="0"/>
              </a:rPr>
              <a:t>Adres	</a:t>
            </a:r>
            <a:r>
              <a:rPr lang="tr-TR" sz="1100" dirty="0" smtClean="0">
                <a:latin typeface="Arial" pitchFamily="34" charset="0"/>
                <a:cs typeface="Arial" pitchFamily="34" charset="0"/>
              </a:rPr>
              <a:t>        : Yalı </a:t>
            </a:r>
            <a:r>
              <a:rPr lang="tr-TR" sz="1100" dirty="0" err="1" smtClean="0">
                <a:latin typeface="Arial" pitchFamily="34" charset="0"/>
                <a:cs typeface="Arial" pitchFamily="34" charset="0"/>
              </a:rPr>
              <a:t>Mah.Cemil</a:t>
            </a:r>
            <a:r>
              <a:rPr lang="tr-TR" sz="1100" dirty="0" smtClean="0">
                <a:latin typeface="Arial" pitchFamily="34" charset="0"/>
                <a:cs typeface="Arial" pitchFamily="34" charset="0"/>
              </a:rPr>
              <a:t> YILDIZ </a:t>
            </a:r>
            <a:r>
              <a:rPr lang="tr-TR" sz="1100" dirty="0" err="1" smtClean="0">
                <a:latin typeface="Arial" pitchFamily="34" charset="0"/>
                <a:cs typeface="Arial" pitchFamily="34" charset="0"/>
              </a:rPr>
              <a:t>Cad.No</a:t>
            </a:r>
            <a:r>
              <a:rPr lang="tr-TR" sz="1100" dirty="0" smtClean="0">
                <a:latin typeface="Arial" pitchFamily="34" charset="0"/>
                <a:cs typeface="Arial" pitchFamily="34" charset="0"/>
              </a:rPr>
              <a:t>:9</a:t>
            </a:r>
            <a:r>
              <a:rPr lang="tr-TR" sz="1100" dirty="0">
                <a:latin typeface="Arial" pitchFamily="34" charset="0"/>
                <a:cs typeface="Arial" pitchFamily="34" charset="0"/>
              </a:rPr>
              <a:t>	</a:t>
            </a:r>
            <a:r>
              <a:rPr lang="tr-TR" sz="1100" dirty="0" smtClean="0">
                <a:latin typeface="Arial" pitchFamily="34" charset="0"/>
                <a:cs typeface="Arial" pitchFamily="34" charset="0"/>
              </a:rPr>
              <a:t>	            Adres</a:t>
            </a:r>
            <a:r>
              <a:rPr lang="tr-TR" sz="1100" dirty="0">
                <a:latin typeface="Arial" pitchFamily="34" charset="0"/>
                <a:cs typeface="Arial" pitchFamily="34" charset="0"/>
              </a:rPr>
              <a:t>	</a:t>
            </a:r>
            <a:r>
              <a:rPr lang="tr-TR" sz="1100" dirty="0" smtClean="0">
                <a:latin typeface="Arial" pitchFamily="34" charset="0"/>
                <a:cs typeface="Arial" pitchFamily="34" charset="0"/>
              </a:rPr>
              <a:t>                      : Yalı </a:t>
            </a:r>
            <a:r>
              <a:rPr lang="tr-TR" sz="1100" dirty="0" err="1" smtClean="0">
                <a:latin typeface="Arial" pitchFamily="34" charset="0"/>
                <a:cs typeface="Arial" pitchFamily="34" charset="0"/>
              </a:rPr>
              <a:t>Mah.Haşim</a:t>
            </a:r>
            <a:r>
              <a:rPr lang="tr-TR" sz="1100" dirty="0" smtClean="0">
                <a:latin typeface="Arial" pitchFamily="34" charset="0"/>
                <a:cs typeface="Arial" pitchFamily="34" charset="0"/>
              </a:rPr>
              <a:t> Örnek Cad.</a:t>
            </a:r>
          </a:p>
          <a:p>
            <a:r>
              <a:rPr lang="tr-TR" sz="1100" dirty="0" smtClean="0">
                <a:latin typeface="Arial" pitchFamily="34" charset="0"/>
                <a:cs typeface="Arial" pitchFamily="34" charset="0"/>
              </a:rPr>
              <a:t>Tel	        : 0.368.6131918-6131063			           Tel	                      : 0.368.6131405</a:t>
            </a:r>
          </a:p>
          <a:p>
            <a:r>
              <a:rPr lang="tr-TR" sz="1100" dirty="0" smtClean="0">
                <a:latin typeface="Arial" pitchFamily="34" charset="0"/>
                <a:cs typeface="Arial" pitchFamily="34" charset="0"/>
              </a:rPr>
              <a:t>Faks</a:t>
            </a:r>
            <a:r>
              <a:rPr lang="tr-TR" sz="1100" dirty="0">
                <a:latin typeface="Arial" pitchFamily="34" charset="0"/>
                <a:cs typeface="Arial" pitchFamily="34" charset="0"/>
              </a:rPr>
              <a:t>	</a:t>
            </a:r>
            <a:r>
              <a:rPr lang="tr-TR" sz="1100" dirty="0" smtClean="0">
                <a:latin typeface="Arial" pitchFamily="34" charset="0"/>
                <a:cs typeface="Arial" pitchFamily="34" charset="0"/>
              </a:rPr>
              <a:t>        : 0.368.6131654</a:t>
            </a:r>
            <a:r>
              <a:rPr lang="tr-TR" sz="1100" dirty="0">
                <a:latin typeface="Arial" pitchFamily="34" charset="0"/>
                <a:cs typeface="Arial" pitchFamily="34" charset="0"/>
              </a:rPr>
              <a:t>			</a:t>
            </a:r>
            <a:r>
              <a:rPr lang="tr-TR" sz="1100" dirty="0" smtClean="0">
                <a:latin typeface="Arial" pitchFamily="34" charset="0"/>
                <a:cs typeface="Arial" pitchFamily="34" charset="0"/>
              </a:rPr>
              <a:t>	           Faks</a:t>
            </a:r>
            <a:r>
              <a:rPr lang="tr-TR" sz="1100" dirty="0">
                <a:latin typeface="Arial" pitchFamily="34" charset="0"/>
                <a:cs typeface="Arial" pitchFamily="34" charset="0"/>
              </a:rPr>
              <a:t>	</a:t>
            </a:r>
            <a:r>
              <a:rPr lang="tr-TR" sz="1100" dirty="0" smtClean="0">
                <a:latin typeface="Arial" pitchFamily="34" charset="0"/>
                <a:cs typeface="Arial" pitchFamily="34" charset="0"/>
              </a:rPr>
              <a:t>                      : </a:t>
            </a:r>
            <a:r>
              <a:rPr lang="tr-TR" sz="1100" smtClean="0">
                <a:latin typeface="Arial" pitchFamily="34" charset="0"/>
                <a:cs typeface="Arial" pitchFamily="34" charset="0"/>
              </a:rPr>
              <a:t>0 </a:t>
            </a:r>
            <a:r>
              <a:rPr lang="tr-TR" sz="1100" smtClean="0">
                <a:latin typeface="Arial" pitchFamily="34" charset="0"/>
                <a:cs typeface="Arial" pitchFamily="34" charset="0"/>
              </a:rPr>
              <a:t>368.6131469</a:t>
            </a:r>
            <a:endParaRPr lang="tr-TR" sz="1100" dirty="0">
              <a:latin typeface="Arial" pitchFamily="34" charset="0"/>
              <a:cs typeface="Arial" pitchFamily="34" charset="0"/>
            </a:endParaRPr>
          </a:p>
          <a:p>
            <a:r>
              <a:rPr lang="tr-TR" sz="1100" dirty="0">
                <a:latin typeface="Arial" pitchFamily="34" charset="0"/>
                <a:cs typeface="Arial" pitchFamily="34" charset="0"/>
              </a:rPr>
              <a:t>e-Posta	</a:t>
            </a:r>
            <a:r>
              <a:rPr lang="tr-TR" sz="1100" dirty="0" smtClean="0">
                <a:latin typeface="Arial" pitchFamily="34" charset="0"/>
                <a:cs typeface="Arial" pitchFamily="34" charset="0"/>
              </a:rPr>
              <a:t>        </a:t>
            </a:r>
            <a:r>
              <a:rPr lang="tr-TR" sz="1100" dirty="0">
                <a:latin typeface="Arial" pitchFamily="34" charset="0"/>
                <a:cs typeface="Arial" pitchFamily="34" charset="0"/>
              </a:rPr>
              <a:t>: </a:t>
            </a:r>
            <a:r>
              <a:rPr lang="tr-TR" sz="1100" dirty="0" smtClean="0">
                <a:latin typeface="Arial" pitchFamily="34" charset="0"/>
                <a:cs typeface="Arial" pitchFamily="34" charset="0"/>
              </a:rPr>
              <a:t>197871</a:t>
            </a:r>
            <a:r>
              <a:rPr lang="tr-TR" sz="1100" dirty="0" smtClean="0">
                <a:latin typeface="Arial" pitchFamily="34" charset="0"/>
                <a:cs typeface="Arial" pitchFamily="34" charset="0"/>
                <a:hlinkClick r:id="rId2"/>
              </a:rPr>
              <a:t>@</a:t>
            </a:r>
            <a:r>
              <a:rPr lang="tr-TR" sz="1100" dirty="0" err="1" smtClean="0">
                <a:latin typeface="Arial" pitchFamily="34" charset="0"/>
                <a:cs typeface="Arial" pitchFamily="34" charset="0"/>
                <a:hlinkClick r:id="rId2"/>
              </a:rPr>
              <a:t>meb</a:t>
            </a:r>
            <a:r>
              <a:rPr lang="tr-TR" sz="1100" dirty="0" smtClean="0">
                <a:latin typeface="Arial" pitchFamily="34" charset="0"/>
                <a:cs typeface="Arial" pitchFamily="34" charset="0"/>
                <a:hlinkClick r:id="rId2"/>
              </a:rPr>
              <a:t>.k12.tr</a:t>
            </a:r>
            <a:r>
              <a:rPr lang="tr-TR" sz="1100" dirty="0">
                <a:latin typeface="Arial" pitchFamily="34" charset="0"/>
                <a:cs typeface="Arial" pitchFamily="34" charset="0"/>
              </a:rPr>
              <a:t>	</a:t>
            </a:r>
            <a:r>
              <a:rPr lang="tr-TR" sz="1100" dirty="0" smtClean="0">
                <a:latin typeface="Arial" pitchFamily="34" charset="0"/>
                <a:cs typeface="Arial" pitchFamily="34" charset="0"/>
              </a:rPr>
              <a:t>		           e-Posta                      :</a:t>
            </a:r>
            <a:endParaRPr lang="tr-TR" sz="1100" dirty="0">
              <a:latin typeface="Arial" pitchFamily="34" charset="0"/>
              <a:cs typeface="Arial" pitchFamily="34" charset="0"/>
            </a:endParaRPr>
          </a:p>
          <a:p>
            <a:endParaRPr lang="tr-TR" dirty="0"/>
          </a:p>
        </p:txBody>
      </p:sp>
      <p:graphicFrame>
        <p:nvGraphicFramePr>
          <p:cNvPr id="5" name="5 İçerik Yer Tutucusu"/>
          <p:cNvGraphicFramePr>
            <a:graphicFrameLocks/>
          </p:cNvGraphicFramePr>
          <p:nvPr/>
        </p:nvGraphicFramePr>
        <p:xfrm>
          <a:off x="142844" y="1000108"/>
          <a:ext cx="8858312" cy="2928958"/>
        </p:xfrm>
        <a:graphic>
          <a:graphicData uri="http://schemas.openxmlformats.org/drawingml/2006/table">
            <a:tbl>
              <a:tblPr firstRow="1" bandRow="1">
                <a:tableStyleId>{5C22544A-7EE6-4342-B048-85BDC9FD1C3A}</a:tableStyleId>
              </a:tblPr>
              <a:tblGrid>
                <a:gridCol w="428629"/>
                <a:gridCol w="1938687"/>
                <a:gridCol w="4603158"/>
                <a:gridCol w="1887838"/>
              </a:tblGrid>
              <a:tr h="1287848">
                <a:tc>
                  <a:txBody>
                    <a:bodyPr/>
                    <a:lstStyle/>
                    <a:p>
                      <a:pPr marL="71755" marR="71755">
                        <a:spcAft>
                          <a:spcPts val="0"/>
                        </a:spcAft>
                      </a:pPr>
                      <a:r>
                        <a:rPr lang="tr-TR" sz="1800" dirty="0" smtClean="0">
                          <a:latin typeface="Arial" pitchFamily="34" charset="0"/>
                          <a:cs typeface="Arial" pitchFamily="34" charset="0"/>
                        </a:rPr>
                        <a:t> SIRA NO </a:t>
                      </a:r>
                      <a:r>
                        <a:rPr lang="tr-TR" sz="1800" dirty="0" err="1" smtClean="0">
                          <a:latin typeface="Arial" pitchFamily="34" charset="0"/>
                          <a:cs typeface="Arial" pitchFamily="34" charset="0"/>
                        </a:rPr>
                        <a:t>nnNNO</a:t>
                      </a:r>
                      <a:endParaRPr lang="tr-TR" sz="1200" dirty="0">
                        <a:latin typeface="Arial" pitchFamily="34" charset="0"/>
                        <a:ea typeface="Times New Roman"/>
                        <a:cs typeface="Arial" pitchFamily="34" charset="0"/>
                      </a:endParaRPr>
                    </a:p>
                  </a:txBody>
                  <a:tcPr marL="68580" marR="68580" marT="0" marB="0" vert="vert270"/>
                </a:tc>
                <a:tc>
                  <a:txBody>
                    <a:bodyPr/>
                    <a:lstStyle/>
                    <a:p>
                      <a:pPr>
                        <a:spcAft>
                          <a:spcPts val="0"/>
                        </a:spcAft>
                      </a:pPr>
                      <a:endParaRPr lang="tr-TR" sz="1200" dirty="0" smtClean="0">
                        <a:latin typeface="Arial" pitchFamily="34" charset="0"/>
                        <a:cs typeface="Arial" pitchFamily="34" charset="0"/>
                      </a:endParaRPr>
                    </a:p>
                    <a:p>
                      <a:pPr>
                        <a:spcAft>
                          <a:spcPts val="0"/>
                        </a:spcAft>
                      </a:pPr>
                      <a:r>
                        <a:rPr lang="tr-TR" sz="1800" dirty="0" smtClean="0">
                          <a:latin typeface="Arial" pitchFamily="34" charset="0"/>
                          <a:cs typeface="Arial" pitchFamily="34" charset="0"/>
                        </a:rPr>
                        <a:t>HİZMET  ADI</a:t>
                      </a:r>
                      <a:endParaRPr lang="tr-TR" sz="1200" dirty="0">
                        <a:latin typeface="Arial" pitchFamily="34" charset="0"/>
                        <a:ea typeface="Times New Roman"/>
                        <a:cs typeface="Arial" pitchFamily="34" charset="0"/>
                      </a:endParaRPr>
                    </a:p>
                  </a:txBody>
                  <a:tcPr marL="68580" marR="68580" marT="0" marB="0"/>
                </a:tc>
                <a:tc>
                  <a:txBody>
                    <a:bodyPr/>
                    <a:lstStyle/>
                    <a:p>
                      <a:pPr>
                        <a:spcAft>
                          <a:spcPts val="0"/>
                        </a:spcAft>
                      </a:pPr>
                      <a:endParaRPr lang="tr-TR" sz="1200" dirty="0" smtClean="0">
                        <a:latin typeface="Arial" pitchFamily="34" charset="0"/>
                        <a:cs typeface="Arial" pitchFamily="34" charset="0"/>
                      </a:endParaRPr>
                    </a:p>
                    <a:p>
                      <a:pPr>
                        <a:spcAft>
                          <a:spcPts val="0"/>
                        </a:spcAft>
                      </a:pPr>
                      <a:r>
                        <a:rPr lang="tr-TR" sz="1800" dirty="0" smtClean="0">
                          <a:latin typeface="Arial" pitchFamily="34" charset="0"/>
                          <a:cs typeface="Arial" pitchFamily="34" charset="0"/>
                        </a:rPr>
                        <a:t>İSTENEN BELGELER</a:t>
                      </a:r>
                      <a:endParaRPr lang="tr-TR" sz="1200" dirty="0">
                        <a:latin typeface="Arial" pitchFamily="34" charset="0"/>
                        <a:ea typeface="Times New Roman"/>
                        <a:cs typeface="Arial" pitchFamily="34" charset="0"/>
                      </a:endParaRPr>
                    </a:p>
                  </a:txBody>
                  <a:tcPr marL="68580" marR="68580" marT="0" marB="0"/>
                </a:tc>
                <a:tc>
                  <a:txBody>
                    <a:bodyPr/>
                    <a:lstStyle/>
                    <a:p>
                      <a:pPr algn="ctr">
                        <a:spcAft>
                          <a:spcPts val="0"/>
                        </a:spcAft>
                      </a:pPr>
                      <a:r>
                        <a:rPr lang="tr-TR" sz="1800" dirty="0" smtClean="0">
                          <a:latin typeface="Arial" pitchFamily="34" charset="0"/>
                          <a:cs typeface="Arial" pitchFamily="34" charset="0"/>
                        </a:rPr>
                        <a:t>HİZMETİN TAMAMLANMA SÜRESİ</a:t>
                      </a:r>
                      <a:endParaRPr lang="tr-TR" sz="1200" dirty="0" smtClean="0">
                        <a:latin typeface="Arial" pitchFamily="34" charset="0"/>
                        <a:cs typeface="Arial" pitchFamily="34" charset="0"/>
                      </a:endParaRPr>
                    </a:p>
                    <a:p>
                      <a:pPr algn="ctr">
                        <a:spcAft>
                          <a:spcPts val="0"/>
                        </a:spcAft>
                      </a:pPr>
                      <a:r>
                        <a:rPr lang="tr-TR" sz="1800" dirty="0" smtClean="0">
                          <a:latin typeface="Arial" pitchFamily="34" charset="0"/>
                          <a:cs typeface="Arial" pitchFamily="34" charset="0"/>
                        </a:rPr>
                        <a:t>(EN GEÇ)</a:t>
                      </a:r>
                      <a:endParaRPr lang="tr-TR" sz="1200" dirty="0">
                        <a:latin typeface="Arial" pitchFamily="34" charset="0"/>
                        <a:ea typeface="Times New Roman"/>
                        <a:cs typeface="Arial" pitchFamily="34" charset="0"/>
                      </a:endParaRPr>
                    </a:p>
                  </a:txBody>
                  <a:tcPr marL="68580" marR="68580" marT="0" marB="0"/>
                </a:tc>
              </a:tr>
              <a:tr h="1641110">
                <a:tc>
                  <a:txBody>
                    <a:bodyPr/>
                    <a:lstStyle/>
                    <a:p>
                      <a:pPr algn="ctr">
                        <a:spcAft>
                          <a:spcPts val="0"/>
                        </a:spcAft>
                      </a:pPr>
                      <a:endParaRPr lang="tr-TR" sz="1200" dirty="0" smtClean="0">
                        <a:latin typeface="Arial" pitchFamily="34" charset="0"/>
                        <a:ea typeface="Times New Roman"/>
                        <a:cs typeface="Arial" pitchFamily="34" charset="0"/>
                      </a:endParaRPr>
                    </a:p>
                    <a:p>
                      <a:pPr algn="ctr">
                        <a:spcAft>
                          <a:spcPts val="0"/>
                        </a:spcAft>
                      </a:pPr>
                      <a:endParaRPr lang="tr-TR" sz="1200" dirty="0" smtClean="0">
                        <a:latin typeface="Arial" pitchFamily="34" charset="0"/>
                        <a:ea typeface="Times New Roman"/>
                        <a:cs typeface="Arial" pitchFamily="34" charset="0"/>
                      </a:endParaRPr>
                    </a:p>
                    <a:p>
                      <a:pPr algn="ctr">
                        <a:spcAft>
                          <a:spcPts val="0"/>
                        </a:spcAft>
                      </a:pPr>
                      <a:endParaRPr lang="tr-TR" sz="1200" dirty="0" smtClean="0">
                        <a:latin typeface="Arial" pitchFamily="34" charset="0"/>
                        <a:ea typeface="Times New Roman"/>
                        <a:cs typeface="Arial" pitchFamily="34" charset="0"/>
                      </a:endParaRPr>
                    </a:p>
                    <a:p>
                      <a:pPr algn="ctr">
                        <a:spcAft>
                          <a:spcPts val="0"/>
                        </a:spcAft>
                      </a:pPr>
                      <a:endParaRPr lang="tr-TR" sz="1200" dirty="0" smtClean="0">
                        <a:latin typeface="Arial" pitchFamily="34" charset="0"/>
                        <a:ea typeface="Times New Roman"/>
                        <a:cs typeface="Arial" pitchFamily="34" charset="0"/>
                      </a:endParaRPr>
                    </a:p>
                    <a:p>
                      <a:pPr algn="ctr">
                        <a:spcAft>
                          <a:spcPts val="0"/>
                        </a:spcAft>
                      </a:pPr>
                      <a:r>
                        <a:rPr lang="tr-TR" sz="1400" b="1" dirty="0" smtClean="0">
                          <a:latin typeface="Arial" pitchFamily="34" charset="0"/>
                          <a:ea typeface="Times New Roman"/>
                          <a:cs typeface="Arial" pitchFamily="34" charset="0"/>
                        </a:rPr>
                        <a:t>26</a:t>
                      </a:r>
                      <a:endParaRPr lang="tr-TR" sz="1400" b="1" dirty="0">
                        <a:latin typeface="Arial" pitchFamily="34" charset="0"/>
                        <a:ea typeface="Times New Roman"/>
                        <a:cs typeface="Arial" pitchFamily="34" charset="0"/>
                      </a:endParaRPr>
                    </a:p>
                  </a:txBody>
                  <a:tcPr marL="68580" marR="68580" marT="0" marB="0"/>
                </a:tc>
                <a:tc>
                  <a:txBody>
                    <a:bodyPr/>
                    <a:lstStyle/>
                    <a:p>
                      <a:pPr>
                        <a:spcAft>
                          <a:spcPts val="0"/>
                        </a:spcAft>
                      </a:pPr>
                      <a:endParaRPr lang="tr-TR" sz="1400" b="1" dirty="0" smtClean="0">
                        <a:latin typeface="Arial" pitchFamily="34" charset="0"/>
                        <a:cs typeface="Arial" pitchFamily="34" charset="0"/>
                      </a:endParaRPr>
                    </a:p>
                    <a:p>
                      <a:pPr>
                        <a:spcAft>
                          <a:spcPts val="0"/>
                        </a:spcAft>
                      </a:pPr>
                      <a:endParaRPr lang="tr-TR" sz="1400" b="1" dirty="0" smtClean="0">
                        <a:latin typeface="Arial" pitchFamily="34" charset="0"/>
                        <a:cs typeface="Arial" pitchFamily="34" charset="0"/>
                      </a:endParaRPr>
                    </a:p>
                    <a:p>
                      <a:pPr>
                        <a:spcAft>
                          <a:spcPts val="0"/>
                        </a:spcAft>
                      </a:pPr>
                      <a:r>
                        <a:rPr lang="tr-TR" sz="1400" b="1" dirty="0" smtClean="0">
                          <a:latin typeface="Arial" pitchFamily="34" charset="0"/>
                          <a:cs typeface="Arial" pitchFamily="34" charset="0"/>
                        </a:rPr>
                        <a:t>İlköğretim </a:t>
                      </a:r>
                      <a:r>
                        <a:rPr lang="tr-TR" sz="1400" b="1" dirty="0">
                          <a:latin typeface="Arial" pitchFamily="34" charset="0"/>
                          <a:cs typeface="Arial" pitchFamily="34" charset="0"/>
                        </a:rPr>
                        <a:t>Okullarında Sınıf Yükseltme</a:t>
                      </a:r>
                      <a:endParaRPr lang="tr-TR" sz="1200" b="1" dirty="0">
                        <a:latin typeface="Arial" pitchFamily="34" charset="0"/>
                        <a:ea typeface="Times New Roman"/>
                        <a:cs typeface="Arial" pitchFamily="34" charset="0"/>
                      </a:endParaRPr>
                    </a:p>
                  </a:txBody>
                  <a:tcPr marL="68580" marR="68580" marT="0" marB="0"/>
                </a:tc>
                <a:tc>
                  <a:txBody>
                    <a:bodyPr/>
                    <a:lstStyle/>
                    <a:p>
                      <a:pPr>
                        <a:spcAft>
                          <a:spcPts val="0"/>
                        </a:spcAft>
                      </a:pPr>
                      <a:r>
                        <a:rPr lang="tr-TR" sz="1400" dirty="0">
                          <a:latin typeface="Arial" pitchFamily="34" charset="0"/>
                          <a:cs typeface="Arial" pitchFamily="34" charset="0"/>
                        </a:rPr>
                        <a:t>1-Veli dilekçesi </a:t>
                      </a:r>
                      <a:br>
                        <a:rPr lang="tr-TR" sz="1400" dirty="0">
                          <a:latin typeface="Arial" pitchFamily="34" charset="0"/>
                          <a:cs typeface="Arial" pitchFamily="34" charset="0"/>
                        </a:rPr>
                      </a:br>
                      <a:r>
                        <a:rPr lang="tr-TR" sz="1400" dirty="0">
                          <a:latin typeface="Arial" pitchFamily="34" charset="0"/>
                          <a:cs typeface="Arial" pitchFamily="34" charset="0"/>
                        </a:rPr>
                        <a:t>2-İlköğretimde, yeni öğretim yılının başladığı ilk bir ay içerisinde,  1-5' inci sınıflara devam eden öğrencilerden beden ve zihince gelişmiş olup bilgi ve beceri bakımından sınıf düzeyinin üstünde olanlar için sınıf/şube rehber öğretmeninin ve varsa okul rehber öğretmeninin yazılı önerileri                              </a:t>
                      </a:r>
                      <a:endParaRPr lang="tr-TR" sz="1200" dirty="0">
                        <a:latin typeface="Arial" pitchFamily="34" charset="0"/>
                        <a:ea typeface="Times New Roman"/>
                        <a:cs typeface="Arial" pitchFamily="34" charset="0"/>
                      </a:endParaRPr>
                    </a:p>
                  </a:txBody>
                  <a:tcPr marL="68580" marR="68580" marT="0" marB="0"/>
                </a:tc>
                <a:tc>
                  <a:txBody>
                    <a:bodyPr/>
                    <a:lstStyle/>
                    <a:p>
                      <a:pPr algn="ctr">
                        <a:spcAft>
                          <a:spcPts val="0"/>
                        </a:spcAft>
                      </a:pPr>
                      <a:endParaRPr lang="tr-TR" sz="1400" dirty="0" smtClean="0">
                        <a:latin typeface="Arial" pitchFamily="34" charset="0"/>
                        <a:cs typeface="Arial" pitchFamily="34" charset="0"/>
                      </a:endParaRPr>
                    </a:p>
                    <a:p>
                      <a:pPr algn="ctr">
                        <a:spcAft>
                          <a:spcPts val="0"/>
                        </a:spcAft>
                      </a:pPr>
                      <a:endParaRPr lang="tr-TR" sz="1400" dirty="0" smtClean="0">
                        <a:latin typeface="Arial" pitchFamily="34" charset="0"/>
                        <a:cs typeface="Arial" pitchFamily="34" charset="0"/>
                      </a:endParaRPr>
                    </a:p>
                    <a:p>
                      <a:pPr algn="ctr">
                        <a:spcAft>
                          <a:spcPts val="0"/>
                        </a:spcAft>
                      </a:pPr>
                      <a:r>
                        <a:rPr lang="tr-TR" sz="1400" b="1" dirty="0" smtClean="0">
                          <a:latin typeface="Arial" pitchFamily="34" charset="0"/>
                          <a:cs typeface="Arial" pitchFamily="34" charset="0"/>
                        </a:rPr>
                        <a:t>1 </a:t>
                      </a:r>
                      <a:r>
                        <a:rPr lang="tr-TR" sz="1400" b="1" dirty="0">
                          <a:latin typeface="Arial" pitchFamily="34" charset="0"/>
                          <a:cs typeface="Arial" pitchFamily="34" charset="0"/>
                        </a:rPr>
                        <a:t>HAFTA</a:t>
                      </a:r>
                      <a:endParaRPr lang="tr-TR" sz="1200" b="1" dirty="0">
                        <a:solidFill>
                          <a:schemeClr val="tx1"/>
                        </a:solidFill>
                        <a:latin typeface="Arial" pitchFamily="34" charset="0"/>
                        <a:ea typeface="Times New Roman"/>
                        <a:cs typeface="Arial" pitchFamily="34" charset="0"/>
                      </a:endParaRPr>
                    </a:p>
                  </a:txBody>
                  <a:tcPr marL="68580" marR="68580" marT="0" marB="0"/>
                </a:tc>
              </a:tr>
            </a:tbl>
          </a:graphicData>
        </a:graphic>
      </p:graphicFrame>
      <p:sp>
        <p:nvSpPr>
          <p:cNvPr id="12" name="3 Başlık"/>
          <p:cNvSpPr>
            <a:spLocks noGrp="1"/>
          </p:cNvSpPr>
          <p:nvPr>
            <p:ph type="title"/>
          </p:nvPr>
        </p:nvSpPr>
        <p:spPr>
          <a:xfrm>
            <a:off x="142844" y="142852"/>
            <a:ext cx="8858312" cy="785818"/>
          </a:xfrm>
          <a:blipFill>
            <a:blip r:embed="rId3" cstate="print"/>
            <a:tile tx="0" ty="0" sx="100000" sy="100000" flip="none" algn="tl"/>
          </a:blipFill>
        </p:spPr>
        <p:style>
          <a:lnRef idx="2">
            <a:schemeClr val="accent1"/>
          </a:lnRef>
          <a:fillRef idx="1">
            <a:schemeClr val="lt1"/>
          </a:fillRef>
          <a:effectRef idx="0">
            <a:schemeClr val="accent1"/>
          </a:effectRef>
          <a:fontRef idx="minor">
            <a:schemeClr val="dk1"/>
          </a:fontRef>
        </p:style>
        <p:txBody>
          <a:bodyPr>
            <a:noAutofit/>
          </a:bodyPr>
          <a:lstStyle/>
          <a:p>
            <a:pPr algn="ctr"/>
            <a:r>
              <a:rPr lang="tr-TR" sz="1800" dirty="0" smtClean="0">
                <a:latin typeface="Arial" pitchFamily="34" charset="0"/>
                <a:cs typeface="Arial" pitchFamily="34" charset="0"/>
              </a:rPr>
              <a:t>SİNOP AYANCIK İMAM HATİP LİSESİ </a:t>
            </a:r>
            <a:br>
              <a:rPr lang="tr-TR" sz="1800" dirty="0" smtClean="0">
                <a:latin typeface="Arial" pitchFamily="34" charset="0"/>
                <a:cs typeface="Arial" pitchFamily="34" charset="0"/>
              </a:rPr>
            </a:br>
            <a:r>
              <a:rPr lang="tr-TR" sz="1800" dirty="0" smtClean="0">
                <a:latin typeface="Arial" pitchFamily="34" charset="0"/>
                <a:cs typeface="Arial" pitchFamily="34" charset="0"/>
              </a:rPr>
              <a:t>KAMU HİZMET STANDARTLARI TABLOSU</a:t>
            </a:r>
            <a:endParaRPr lang="tr-TR" sz="1800" dirty="0">
              <a:latin typeface="Arial" pitchFamily="34" charset="0"/>
              <a:cs typeface="Arial" pitchFamily="34" charset="0"/>
            </a:endParaRPr>
          </a:p>
        </p:txBody>
      </p:sp>
      <p:pic>
        <p:nvPicPr>
          <p:cNvPr id="6" name="5 Resim" descr="http://www.meb.gov.tr/webmaster/mebwebmaster/MEBlogo_2.jpg">
            <a:hlinkClick r:id="rId4"/>
          </p:cNvPr>
          <p:cNvPicPr/>
          <p:nvPr/>
        </p:nvPicPr>
        <p:blipFill>
          <a:blip r:embed="rId5" cstate="print"/>
          <a:srcRect/>
          <a:stretch>
            <a:fillRect/>
          </a:stretch>
        </p:blipFill>
        <p:spPr bwMode="auto">
          <a:xfrm>
            <a:off x="500034" y="142852"/>
            <a:ext cx="774667" cy="642942"/>
          </a:xfrm>
          <a:prstGeom prst="rect">
            <a:avLst/>
          </a:prstGeom>
          <a:ln>
            <a:noFill/>
          </a:ln>
          <a:effectLst>
            <a:softEdge rad="112500"/>
          </a:effectLst>
        </p:spPr>
      </p:pic>
      <p:pic>
        <p:nvPicPr>
          <p:cNvPr id="8" name="7 Resim" descr="Resim 425.jpg"/>
          <p:cNvPicPr>
            <a:picLocks noChangeAspect="1"/>
          </p:cNvPicPr>
          <p:nvPr/>
        </p:nvPicPr>
        <p:blipFill>
          <a:blip r:embed="rId6" cstate="print"/>
          <a:stretch>
            <a:fillRect/>
          </a:stretch>
        </p:blipFill>
        <p:spPr>
          <a:xfrm>
            <a:off x="8460432" y="188640"/>
            <a:ext cx="504056" cy="63590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504</Words>
  <Application>Microsoft Office PowerPoint</Application>
  <PresentationFormat>Ekran Gösterisi (4:3)</PresentationFormat>
  <Paragraphs>262</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SİNOP AYANCIK İMAM HATİP LİSESİ  KAMU HİZMET STANDARTLARI TABLOSU</vt:lpstr>
      <vt:lpstr>SİNOP AYANCIK İMAM HATİP LİSESİ  KAMU HİZMET STANDARTLARI TABLOSU</vt:lpstr>
      <vt:lpstr>SİNOP AYANCIK İMAM HATİP LİSESİ  KAMU HİZMET STANDARTLARI TABLOSU</vt:lpstr>
      <vt:lpstr>SİNOP AYANCIK İMAM HATİP LİSESİ  KAMU HİZMET STANDARTLARI TABLOSU</vt:lpstr>
      <vt:lpstr>SİNOP AYANCIK İMAM HATİP LİSESİ  KAMU HİZMET STANDARTLARI TABLOSU</vt:lpstr>
      <vt:lpstr>SİNOP AYANCIK İMAM HATİP LİSESİ  KAMU HİZMET STANDARTLARI TABLOSU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SİNOP AYANCIK İHL KAMU HİZMET STANDARTLARI TABLOSU</dc:title>
  <dc:subject>KAMU HİZMET STANDARTLARI TABLOSU</dc:subject>
  <dc:creator>Öğretmen</dc:creator>
  <cp:keywords>AYANCIK İHL</cp:keywords>
  <cp:lastModifiedBy>EXPER</cp:lastModifiedBy>
  <cp:revision>31</cp:revision>
  <dcterms:created xsi:type="dcterms:W3CDTF">2010-08-19T08:56:39Z</dcterms:created>
  <dcterms:modified xsi:type="dcterms:W3CDTF">2012-12-21T08:42:21Z</dcterms:modified>
  <cp:category>İSTATİSTİK</cp:category>
</cp:coreProperties>
</file>